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pitchFamily="34" charset="0"/>
      </a:defRPr>
    </a:lvl1pPr>
    <a:lvl2pPr marL="457200" algn="l" rtl="0" fontAlgn="base">
      <a:spcBef>
        <a:spcPct val="0"/>
      </a:spcBef>
      <a:spcAft>
        <a:spcPct val="0"/>
      </a:spcAft>
      <a:defRPr kern="1200">
        <a:solidFill>
          <a:schemeClr val="tx1"/>
        </a:solidFill>
        <a:latin typeface="Tahoma" pitchFamily="34" charset="0"/>
        <a:ea typeface="+mn-ea"/>
        <a:cs typeface="Arial" pitchFamily="34" charset="0"/>
      </a:defRPr>
    </a:lvl2pPr>
    <a:lvl3pPr marL="914400" algn="l" rtl="0" fontAlgn="base">
      <a:spcBef>
        <a:spcPct val="0"/>
      </a:spcBef>
      <a:spcAft>
        <a:spcPct val="0"/>
      </a:spcAft>
      <a:defRPr kern="1200">
        <a:solidFill>
          <a:schemeClr val="tx1"/>
        </a:solidFill>
        <a:latin typeface="Tahoma" pitchFamily="34" charset="0"/>
        <a:ea typeface="+mn-ea"/>
        <a:cs typeface="Arial" pitchFamily="34" charset="0"/>
      </a:defRPr>
    </a:lvl3pPr>
    <a:lvl4pPr marL="1371600" algn="l" rtl="0" fontAlgn="base">
      <a:spcBef>
        <a:spcPct val="0"/>
      </a:spcBef>
      <a:spcAft>
        <a:spcPct val="0"/>
      </a:spcAft>
      <a:defRPr kern="1200">
        <a:solidFill>
          <a:schemeClr val="tx1"/>
        </a:solidFill>
        <a:latin typeface="Tahoma" pitchFamily="34" charset="0"/>
        <a:ea typeface="+mn-ea"/>
        <a:cs typeface="Arial" pitchFamily="34" charset="0"/>
      </a:defRPr>
    </a:lvl4pPr>
    <a:lvl5pPr marL="1828800" algn="l" rtl="0" fontAlgn="base">
      <a:spcBef>
        <a:spcPct val="0"/>
      </a:spcBef>
      <a:spcAft>
        <a:spcPct val="0"/>
      </a:spcAft>
      <a:defRPr kern="1200">
        <a:solidFill>
          <a:schemeClr val="tx1"/>
        </a:solidFill>
        <a:latin typeface="Tahoma" pitchFamily="34" charset="0"/>
        <a:ea typeface="+mn-ea"/>
        <a:cs typeface="Arial" pitchFamily="34" charset="0"/>
      </a:defRPr>
    </a:lvl5pPr>
    <a:lvl6pPr marL="2286000" algn="r" defTabSz="914400" rtl="1" eaLnBrk="1" latinLnBrk="0" hangingPunct="1">
      <a:defRPr kern="1200">
        <a:solidFill>
          <a:schemeClr val="tx1"/>
        </a:solidFill>
        <a:latin typeface="Tahoma" pitchFamily="34" charset="0"/>
        <a:ea typeface="+mn-ea"/>
        <a:cs typeface="Arial" pitchFamily="34" charset="0"/>
      </a:defRPr>
    </a:lvl6pPr>
    <a:lvl7pPr marL="2743200" algn="r" defTabSz="914400" rtl="1" eaLnBrk="1" latinLnBrk="0" hangingPunct="1">
      <a:defRPr kern="1200">
        <a:solidFill>
          <a:schemeClr val="tx1"/>
        </a:solidFill>
        <a:latin typeface="Tahoma" pitchFamily="34" charset="0"/>
        <a:ea typeface="+mn-ea"/>
        <a:cs typeface="Arial" pitchFamily="34" charset="0"/>
      </a:defRPr>
    </a:lvl7pPr>
    <a:lvl8pPr marL="3200400" algn="r" defTabSz="914400" rtl="1" eaLnBrk="1" latinLnBrk="0" hangingPunct="1">
      <a:defRPr kern="1200">
        <a:solidFill>
          <a:schemeClr val="tx1"/>
        </a:solidFill>
        <a:latin typeface="Tahoma" pitchFamily="34" charset="0"/>
        <a:ea typeface="+mn-ea"/>
        <a:cs typeface="Arial" pitchFamily="34" charset="0"/>
      </a:defRPr>
    </a:lvl8pPr>
    <a:lvl9pPr marL="3657600" algn="r" defTabSz="914400" rtl="1" eaLnBrk="1" latinLnBrk="0" hangingPunct="1">
      <a:defRPr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006666"/>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15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194"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8195"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8196"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endParaRPr lang="fa-IR"/>
          </a:p>
        </p:txBody>
      </p:sp>
      <p:sp>
        <p:nvSpPr>
          <p:cNvPr id="8197" name="Rectangle 5"/>
          <p:cNvSpPr>
            <a:spLocks noGrp="1" noChangeArrowheads="1"/>
          </p:cNvSpPr>
          <p:nvPr>
            <p:ph type="ftr" sz="quarter" idx="3"/>
          </p:nvPr>
        </p:nvSpPr>
        <p:spPr/>
        <p:txBody>
          <a:bodyPr/>
          <a:lstStyle>
            <a:lvl1pPr>
              <a:defRPr/>
            </a:lvl1pPr>
          </a:lstStyle>
          <a:p>
            <a:endParaRPr lang="en-US"/>
          </a:p>
        </p:txBody>
      </p:sp>
      <p:sp>
        <p:nvSpPr>
          <p:cNvPr id="8198" name="Rectangle 6"/>
          <p:cNvSpPr>
            <a:spLocks noGrp="1" noChangeArrowheads="1"/>
          </p:cNvSpPr>
          <p:nvPr>
            <p:ph type="sldNum" sz="quarter" idx="4"/>
          </p:nvPr>
        </p:nvSpPr>
        <p:spPr/>
        <p:txBody>
          <a:bodyPr/>
          <a:lstStyle>
            <a:lvl1pPr>
              <a:defRPr/>
            </a:lvl1pPr>
          </a:lstStyle>
          <a:p>
            <a:fld id="{4B58B655-8002-420B-B50B-33D3460B0616}" type="slidenum">
              <a:rPr lang="en-US"/>
              <a:pPr/>
              <a:t>‹#›</a:t>
            </a:fld>
            <a:endParaRPr lang="en-US"/>
          </a:p>
        </p:txBody>
      </p:sp>
      <p:sp>
        <p:nvSpPr>
          <p:cNvPr id="8199" name="Rectangle 7"/>
          <p:cNvSpPr>
            <a:spLocks noGrp="1" noChangeArrowheads="1"/>
          </p:cNvSpPr>
          <p:nvPr>
            <p:ph type="dt" sz="quarter" idx="2"/>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3DB72B6-B201-4531-8F4A-2B96A1E490F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04A226-1E1D-40B0-AD46-4CC180C882D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C76D1B6-AF56-42D7-8C50-B67EB1479F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81673C9-B2B9-4764-B772-A9005401A22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ABA183A-B2CE-4741-9156-6FCB4424F0C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7450B44-B982-4BB6-83D5-D44FDDF43DA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9698D52-42AF-4864-B935-D0620329865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1301C58-DD1A-4BD2-B5C5-05AB15E9CD2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66E088B-609F-40B4-BC51-815487B0782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169370B-8D92-49EB-B6BC-CE9A3FB1FBD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1"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pitchFamily="34" charset="0"/>
              </a:defRPr>
            </a:lvl1pPr>
          </a:lstStyle>
          <a:p>
            <a:endParaRPr lang="en-US"/>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pitchFamily="34" charset="0"/>
              </a:defRPr>
            </a:lvl1pPr>
          </a:lstStyle>
          <a:p>
            <a:endParaRPr lang="en-US"/>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itchFamily="34" charset="0"/>
              </a:defRPr>
            </a:lvl1pPr>
          </a:lstStyle>
          <a:p>
            <a:fld id="{D47BA95F-74DE-4DF7-BB52-D661CA0F823E}"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a:r>
              <a:rPr lang="fa-IR" b="1" i="1" smtClean="0">
                <a:solidFill>
                  <a:schemeClr val="accent1"/>
                </a:solidFill>
              </a:rPr>
              <a:t>30 قانون جهانی موفقیت</a:t>
            </a:r>
            <a:endParaRPr lang="en-US" b="1" i="1" dirty="0">
              <a:solidFill>
                <a:schemeClr val="accent1"/>
              </a:solidFill>
            </a:endParaRPr>
          </a:p>
        </p:txBody>
      </p:sp>
    </p:spTree>
  </p:cSld>
  <p:clrMapOvr>
    <a:masterClrMapping/>
  </p:clrMapOvr>
  <p:transition spd="slow" advTm="500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9750" y="5229225"/>
            <a:ext cx="8229600" cy="1439863"/>
          </a:xfrm>
        </p:spPr>
        <p:txBody>
          <a:bodyPr/>
          <a:lstStyle/>
          <a:p>
            <a:pPr algn="ctr"/>
            <a:r>
              <a:rPr lang="ar-SA" sz="2400" b="1" i="1">
                <a:solidFill>
                  <a:schemeClr val="hlink"/>
                </a:solidFill>
              </a:rPr>
              <a:t>9- قانون مسؤوليت </a:t>
            </a:r>
            <a:r>
              <a:rPr lang="en-US" sz="2400">
                <a:solidFill>
                  <a:schemeClr val="hlink"/>
                </a:solidFill>
              </a:rPr>
              <a:t/>
            </a:r>
            <a:br>
              <a:rPr lang="en-US" sz="2400">
                <a:solidFill>
                  <a:schemeClr val="hlink"/>
                </a:solidFill>
              </a:rPr>
            </a:br>
            <a:r>
              <a:rPr lang="ar-SA" sz="2400">
                <a:solidFill>
                  <a:schemeClr val="hlink"/>
                </a:solidFill>
              </a:rPr>
              <a:t>هر چه و هر كجا كه هستيد به خاطر آن است كه خودتان اين طور خواسته ايد. مسووليت كامل آن چه كه هستيد ، آن چه كه به دست آورده ايد و آن چه كه خواهيد شد بر عهده خود شماس</a:t>
            </a:r>
            <a:r>
              <a:rPr lang="fa-IR" sz="2400">
                <a:solidFill>
                  <a:schemeClr val="hlink"/>
                </a:solidFill>
              </a:rPr>
              <a:t>ت</a:t>
            </a:r>
            <a:endParaRPr lang="en-US" sz="400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fade">
                                      <p:cBhvr>
                                        <p:cTn id="7" dur="1000"/>
                                        <p:tgtEl>
                                          <p:spTgt spid="20482"/>
                                        </p:tgtEl>
                                      </p:cBhvr>
                                    </p:animEffect>
                                    <p:anim calcmode="lin" valueType="num">
                                      <p:cBhvr>
                                        <p:cTn id="8" dur="1000" fill="hold"/>
                                        <p:tgtEl>
                                          <p:spTgt spid="20482"/>
                                        </p:tgtEl>
                                        <p:attrNameLst>
                                          <p:attrName>ppt_x</p:attrName>
                                        </p:attrNameLst>
                                      </p:cBhvr>
                                      <p:tavLst>
                                        <p:tav tm="0">
                                          <p:val>
                                            <p:strVal val="#ppt_x"/>
                                          </p:val>
                                        </p:tav>
                                        <p:tav tm="100000">
                                          <p:val>
                                            <p:strVal val="#ppt_x"/>
                                          </p:val>
                                        </p:tav>
                                      </p:tavLst>
                                    </p:anim>
                                    <p:anim calcmode="lin" valueType="num">
                                      <p:cBhvr>
                                        <p:cTn id="9" dur="898" decel="100000" fill="hold"/>
                                        <p:tgtEl>
                                          <p:spTgt spid="2048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048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5273675"/>
            <a:ext cx="8229600" cy="1584325"/>
          </a:xfrm>
        </p:spPr>
        <p:txBody>
          <a:bodyPr/>
          <a:lstStyle/>
          <a:p>
            <a:pPr algn="ctr"/>
            <a:r>
              <a:rPr lang="ar-SA" sz="2400" b="1" i="1">
                <a:solidFill>
                  <a:srgbClr val="FF00FF"/>
                </a:solidFill>
              </a:rPr>
              <a:t>10- قانون پاداش</a:t>
            </a:r>
            <a:r>
              <a:rPr lang="en-US" sz="2400">
                <a:solidFill>
                  <a:srgbClr val="FF00FF"/>
                </a:solidFill>
              </a:rPr>
              <a:t/>
            </a:r>
            <a:br>
              <a:rPr lang="en-US" sz="2400">
                <a:solidFill>
                  <a:srgbClr val="FF00FF"/>
                </a:solidFill>
              </a:rPr>
            </a:br>
            <a:r>
              <a:rPr lang="ar-SA" sz="2400">
                <a:solidFill>
                  <a:srgbClr val="FF00FF"/>
                </a:solidFill>
              </a:rPr>
              <a:t>عالم در نظم كامل به سر مي برد و ما پاداش كامل اعمالمان را مي گيريم. هميشه از همان دست كه مي دهيم از همان دست مي گيريم. اگراز عالم بيشتر دريافت مي كنيد به اين دليل است كه بيشتر مي بخشيد</a:t>
            </a:r>
            <a:endParaRPr lang="en-US" sz="4000">
              <a:solidFill>
                <a:srgbClr val="FF00FF"/>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2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23850" y="5373688"/>
            <a:ext cx="8507413" cy="1296987"/>
          </a:xfrm>
        </p:spPr>
        <p:txBody>
          <a:bodyPr/>
          <a:lstStyle/>
          <a:p>
            <a:pPr algn="ctr"/>
            <a:r>
              <a:rPr lang="ar-SA" sz="2400" b="1" i="1">
                <a:solidFill>
                  <a:srgbClr val="66FF33"/>
                </a:solidFill>
              </a:rPr>
              <a:t>11- قانون خدمت </a:t>
            </a:r>
            <a:r>
              <a:rPr lang="en-US" sz="2400">
                <a:solidFill>
                  <a:srgbClr val="66FF33"/>
                </a:solidFill>
              </a:rPr>
              <a:t/>
            </a:r>
            <a:br>
              <a:rPr lang="en-US" sz="2400">
                <a:solidFill>
                  <a:srgbClr val="66FF33"/>
                </a:solidFill>
              </a:rPr>
            </a:br>
            <a:r>
              <a:rPr lang="ar-SA" sz="2400">
                <a:solidFill>
                  <a:srgbClr val="66FF33"/>
                </a:solidFill>
              </a:rPr>
              <a:t>پاداش هايي را كه در زندگي مي گيريد با ميزان خدمت شما به ديگران رابطه مستقيم دارد. هر چه بيشتر براي بهبود زندگي و سعادت ديگران كار كنيد و توانايي هاي خود را افزايش دهيد، در عرصه هاي مختلف زندگي خود بيشتر پيشرفت مي كنيد</a:t>
            </a:r>
            <a:endParaRPr lang="en-US" sz="4000">
              <a:solidFill>
                <a:srgbClr val="66FF33"/>
              </a:solidFill>
            </a:endParaRP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fade">
                                      <p:cBhvr>
                                        <p:cTn id="7" dur="1000"/>
                                        <p:tgtEl>
                                          <p:spTgt spid="22530"/>
                                        </p:tgtEl>
                                      </p:cBhvr>
                                    </p:animEffect>
                                    <p:anim calcmode="lin" valueType="num">
                                      <p:cBhvr>
                                        <p:cTn id="8" dur="1000" fill="hold"/>
                                        <p:tgtEl>
                                          <p:spTgt spid="22530"/>
                                        </p:tgtEl>
                                        <p:attrNameLst>
                                          <p:attrName>ppt_x</p:attrName>
                                        </p:attrNameLst>
                                      </p:cBhvr>
                                      <p:tavLst>
                                        <p:tav tm="0">
                                          <p:val>
                                            <p:strVal val="#ppt_x"/>
                                          </p:val>
                                        </p:tav>
                                        <p:tav tm="100000">
                                          <p:val>
                                            <p:strVal val="#ppt_x"/>
                                          </p:val>
                                        </p:tav>
                                      </p:tavLst>
                                    </p:anim>
                                    <p:anim calcmode="lin" valueType="num">
                                      <p:cBhvr>
                                        <p:cTn id="9" dur="898" decel="100000" fill="hold"/>
                                        <p:tgtEl>
                                          <p:spTgt spid="2253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253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5288" y="5229225"/>
            <a:ext cx="8435975" cy="1628775"/>
          </a:xfrm>
        </p:spPr>
        <p:txBody>
          <a:bodyPr/>
          <a:lstStyle/>
          <a:p>
            <a:pPr algn="ctr"/>
            <a:r>
              <a:rPr lang="ar-SA" sz="2000" b="1" i="1">
                <a:solidFill>
                  <a:schemeClr val="accent1"/>
                </a:solidFill>
              </a:rPr>
              <a:t>12- قانون علت و معلول </a:t>
            </a:r>
            <a:r>
              <a:rPr lang="en-US" sz="2000">
                <a:solidFill>
                  <a:schemeClr val="accent1"/>
                </a:solidFill>
              </a:rPr>
              <a:t/>
            </a:r>
            <a:br>
              <a:rPr lang="en-US" sz="2000">
                <a:solidFill>
                  <a:schemeClr val="accent1"/>
                </a:solidFill>
              </a:rPr>
            </a:br>
            <a:r>
              <a:rPr lang="ar-SA" sz="2000">
                <a:solidFill>
                  <a:schemeClr val="accent1"/>
                </a:solidFill>
              </a:rPr>
              <a:t>هر چه به دليلي رخ مي دهد. براي هر علتي معلولي است و براي هر معلولي علت يا علت هاي به خصوصي وجود دارد، چه از آن ها اطلاع داشته باشيد چه نداشته باشيد. چيزي به اسم اتفاق وجود ندارد. در زندگي هر كاري را كه بخواهيد مي توانيد انجام دهيد به شرط آن كه تصميم بگيريد كه دقيقاً چه مي خواهيد و سپس عمل كنيد</a:t>
            </a:r>
            <a:endParaRPr lang="en-US" sz="2000">
              <a:solidFill>
                <a:schemeClr val="accent1"/>
              </a:solidFill>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800" decel="100000"/>
                                        <p:tgtEl>
                                          <p:spTgt spid="23554"/>
                                        </p:tgtEl>
                                      </p:cBhvr>
                                    </p:animEffect>
                                    <p:anim calcmode="lin" valueType="num">
                                      <p:cBhvr>
                                        <p:cTn id="8" dur="800" decel="100000" fill="hold"/>
                                        <p:tgtEl>
                                          <p:spTgt spid="23554"/>
                                        </p:tgtEl>
                                        <p:attrNameLst>
                                          <p:attrName>style.rotation</p:attrName>
                                        </p:attrNameLst>
                                      </p:cBhvr>
                                      <p:tavLst>
                                        <p:tav tm="0">
                                          <p:val>
                                            <p:fltVal val="-90"/>
                                          </p:val>
                                        </p:tav>
                                        <p:tav tm="100000">
                                          <p:val>
                                            <p:fltVal val="0"/>
                                          </p:val>
                                        </p:tav>
                                      </p:tavLst>
                                    </p:anim>
                                    <p:anim calcmode="lin" valueType="num">
                                      <p:cBhvr>
                                        <p:cTn id="9" dur="800" decel="100000" fill="hold"/>
                                        <p:tgtEl>
                                          <p:spTgt spid="23554"/>
                                        </p:tgtEl>
                                        <p:attrNameLst>
                                          <p:attrName>ppt_x</p:attrName>
                                        </p:attrNameLst>
                                      </p:cBhvr>
                                      <p:tavLst>
                                        <p:tav tm="0">
                                          <p:val>
                                            <p:strVal val="#ppt_x+0.4"/>
                                          </p:val>
                                        </p:tav>
                                        <p:tav tm="100000">
                                          <p:val>
                                            <p:strVal val="#ppt_x-0.05"/>
                                          </p:val>
                                        </p:tav>
                                      </p:tavLst>
                                    </p:anim>
                                    <p:anim calcmode="lin" valueType="num">
                                      <p:cBhvr>
                                        <p:cTn id="10" dur="800" decel="100000" fill="hold"/>
                                        <p:tgtEl>
                                          <p:spTgt spid="2355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55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55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9750" y="5089525"/>
            <a:ext cx="8229600" cy="1768475"/>
          </a:xfrm>
        </p:spPr>
        <p:txBody>
          <a:bodyPr/>
          <a:lstStyle/>
          <a:p>
            <a:pPr algn="ctr"/>
            <a:r>
              <a:rPr lang="ar-SA" sz="2800" b="1" i="1">
                <a:solidFill>
                  <a:schemeClr val="hlink"/>
                </a:solidFill>
              </a:rPr>
              <a:t>13- قانون ذهن</a:t>
            </a:r>
            <a:r>
              <a:rPr lang="en-US" sz="2800">
                <a:solidFill>
                  <a:schemeClr val="hlink"/>
                </a:solidFill>
              </a:rPr>
              <a:t/>
            </a:r>
            <a:br>
              <a:rPr lang="en-US" sz="2800">
                <a:solidFill>
                  <a:schemeClr val="hlink"/>
                </a:solidFill>
              </a:rPr>
            </a:br>
            <a:r>
              <a:rPr lang="ar-SA" sz="2800">
                <a:solidFill>
                  <a:schemeClr val="hlink"/>
                </a:solidFill>
              </a:rPr>
              <a:t>شما تبديل به همان چيزي مي شويد كه درباره آن بيشتر فكر مي كنيد. پس هميشه درباره چيزهايي فكر كنيد كه واقعاً طالب آن هستيد</a:t>
            </a:r>
            <a:endParaRPr lang="en-US">
              <a:solidFill>
                <a:schemeClr val="hlink"/>
              </a:solidFill>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4578"/>
                                        </p:tgtEl>
                                        <p:attrNameLst>
                                          <p:attrName>style.visibility</p:attrName>
                                        </p:attrNameLst>
                                      </p:cBhvr>
                                      <p:to>
                                        <p:strVal val="visible"/>
                                      </p:to>
                                    </p:set>
                                    <p:animEffect transition="in" filter="fade">
                                      <p:cBhvr>
                                        <p:cTn id="7" dur="1000">
                                          <p:stCondLst>
                                            <p:cond delay="0"/>
                                          </p:stCondLst>
                                        </p:cTn>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9750" y="5013325"/>
            <a:ext cx="8229600" cy="2016125"/>
          </a:xfrm>
        </p:spPr>
        <p:txBody>
          <a:bodyPr/>
          <a:lstStyle/>
          <a:p>
            <a:pPr algn="ctr"/>
            <a:r>
              <a:rPr lang="ar-SA" sz="2000" b="1" i="1">
                <a:solidFill>
                  <a:srgbClr val="FF00FF"/>
                </a:solidFill>
              </a:rPr>
              <a:t>14- قانون عينيت يافتن ذهنيات </a:t>
            </a:r>
            <a:r>
              <a:rPr lang="en-US" sz="2000">
                <a:solidFill>
                  <a:srgbClr val="FF00FF"/>
                </a:solidFill>
              </a:rPr>
              <a:t/>
            </a:r>
            <a:br>
              <a:rPr lang="en-US" sz="2000">
                <a:solidFill>
                  <a:srgbClr val="FF00FF"/>
                </a:solidFill>
              </a:rPr>
            </a:br>
            <a:r>
              <a:rPr lang="ar-SA" sz="2000">
                <a:solidFill>
                  <a:srgbClr val="FF00FF"/>
                </a:solidFill>
              </a:rPr>
              <a:t>دنياي پيرامون شما تجلي فيزيكي دنياي درون شماست. كار اصلي شما در زندگي اين است كه زندگي مورد علاقه خود را در درون خود خلق كنيد. زندگي ايده آل خود را با تمام جزييات آن مجسم كنيد و اين تصوير ذهني را تا زماني كه در دنياي پيرامون شما تحقق پيدا كند حفظ كنيد</a:t>
            </a:r>
            <a:endParaRPr lang="en-US">
              <a:solidFill>
                <a:srgbClr val="FF00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25602"/>
                                        </p:tgtEl>
                                        <p:attrNameLst>
                                          <p:attrName>style.visibility</p:attrName>
                                        </p:attrNameLst>
                                      </p:cBhvr>
                                      <p:to>
                                        <p:strVal val="visible"/>
                                      </p:to>
                                    </p:set>
                                    <p:animEffect transition="in" filter="fade">
                                      <p:cBhvr>
                                        <p:cTn id="7" dur="600">
                                          <p:stCondLst>
                                            <p:cond delay="0"/>
                                          </p:stCondLst>
                                        </p:cTn>
                                        <p:tgtEl>
                                          <p:spTgt spid="25602"/>
                                        </p:tgtEl>
                                      </p:cBhvr>
                                    </p:animEffect>
                                    <p:anim calcmode="lin" valueType="num">
                                      <p:cBhvr>
                                        <p:cTn id="8" dur="600" fill="hold">
                                          <p:stCondLst>
                                            <p:cond delay="0"/>
                                          </p:stCondLst>
                                        </p:cTn>
                                        <p:tgtEl>
                                          <p:spTgt spid="2560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2560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2560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4941888"/>
            <a:ext cx="9144000" cy="2089150"/>
          </a:xfrm>
        </p:spPr>
        <p:txBody>
          <a:bodyPr/>
          <a:lstStyle/>
          <a:p>
            <a:pPr algn="ctr"/>
            <a:r>
              <a:rPr lang="ar-SA" sz="2400" b="1" i="1">
                <a:solidFill>
                  <a:srgbClr val="66FF33"/>
                </a:solidFill>
              </a:rPr>
              <a:t>15- قانون رابطه مستقي</a:t>
            </a:r>
            <a:r>
              <a:rPr lang="fa-IR" sz="2400" b="1" i="1">
                <a:solidFill>
                  <a:srgbClr val="66FF33"/>
                </a:solidFill>
              </a:rPr>
              <a:t>م</a:t>
            </a:r>
            <a:r>
              <a:rPr lang="en-US" sz="2400">
                <a:solidFill>
                  <a:srgbClr val="66FF33"/>
                </a:solidFill>
              </a:rPr>
              <a:t/>
            </a:r>
            <a:br>
              <a:rPr lang="en-US" sz="2400">
                <a:solidFill>
                  <a:srgbClr val="66FF33"/>
                </a:solidFill>
              </a:rPr>
            </a:br>
            <a:r>
              <a:rPr lang="ar-SA" sz="2400">
                <a:solidFill>
                  <a:srgbClr val="66FF33"/>
                </a:solidFill>
              </a:rPr>
              <a:t>زندگي بيروني شما بازتاب زندگي دروني شماست. بين طرز تفكر و احساسات دروني شما ، و عملكرد و تجارب بيروني تان رابطه مستقيم وجود دارد. روابط اجتماعي ، وضعيت جسماني شرايط مالي و موفيت هاي شما بازتاب دنياي دروني شماست</a:t>
            </a:r>
            <a:endParaRPr lang="en-US" sz="4000">
              <a:solidFill>
                <a:srgbClr val="66FF33"/>
              </a:solidFill>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ssolve">
                                      <p:cBhvr>
                                        <p:cTn id="7" dur="500"/>
                                        <p:tgtEl>
                                          <p:spTgt spid="2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5157788"/>
            <a:ext cx="9144000" cy="1412875"/>
          </a:xfrm>
        </p:spPr>
        <p:txBody>
          <a:bodyPr/>
          <a:lstStyle/>
          <a:p>
            <a:pPr algn="ctr"/>
            <a:r>
              <a:rPr lang="ar-SA" sz="2000" b="1" i="1">
                <a:solidFill>
                  <a:schemeClr val="accent1"/>
                </a:solidFill>
              </a:rPr>
              <a:t>16- قانون باور</a:t>
            </a:r>
            <a:r>
              <a:rPr lang="en-US" sz="2000">
                <a:solidFill>
                  <a:schemeClr val="accent1"/>
                </a:solidFill>
              </a:rPr>
              <a:t/>
            </a:r>
            <a:br>
              <a:rPr lang="en-US" sz="2000">
                <a:solidFill>
                  <a:schemeClr val="accent1"/>
                </a:solidFill>
              </a:rPr>
            </a:br>
            <a:r>
              <a:rPr lang="ar-SA" sz="2000">
                <a:solidFill>
                  <a:schemeClr val="accent1"/>
                </a:solidFill>
              </a:rPr>
              <a:t>هر چيزي را كه عميقاً باور داشته باشيد به واقعيت تبديل مي شود. شما آن چه را كه مي بينيد باور نمي كنيد بلكه آن چيزي را مي بينيد كه قبلاً به عنوان باور انتخاب كرده ايد. پس بايد باورهاي محدود كننده اي را كه مانع موفقيت شما هستند شناسايي كنيد و آن ها را از بين ببريد</a:t>
            </a:r>
            <a:endParaRPr lang="en-US" sz="2000">
              <a:solidFill>
                <a:schemeClr val="accent1"/>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768" decel="100000"/>
                                        <p:tgtEl>
                                          <p:spTgt spid="27650"/>
                                        </p:tgtEl>
                                      </p:cBhvr>
                                    </p:animEffect>
                                    <p:animScale>
                                      <p:cBhvr>
                                        <p:cTn id="8" dur="768" decel="100000"/>
                                        <p:tgtEl>
                                          <p:spTgt spid="27650"/>
                                        </p:tgtEl>
                                      </p:cBhvr>
                                      <p:from x="10000" y="10000"/>
                                      <p:to x="200000" y="450000"/>
                                    </p:animScale>
                                    <p:animScale>
                                      <p:cBhvr>
                                        <p:cTn id="9" dur="1230" accel="100000" fill="hold">
                                          <p:stCondLst>
                                            <p:cond delay="768"/>
                                          </p:stCondLst>
                                        </p:cTn>
                                        <p:tgtEl>
                                          <p:spTgt spid="27650"/>
                                        </p:tgtEl>
                                      </p:cBhvr>
                                      <p:from x="200000" y="450000"/>
                                      <p:to x="100000" y="100000"/>
                                    </p:animScale>
                                    <p:set>
                                      <p:cBhvr>
                                        <p:cTn id="10" dur="768" fill="hold"/>
                                        <p:tgtEl>
                                          <p:spTgt spid="27650"/>
                                        </p:tgtEl>
                                        <p:attrNameLst>
                                          <p:attrName>ppt_x</p:attrName>
                                        </p:attrNameLst>
                                      </p:cBhvr>
                                      <p:to>
                                        <p:strVal val="(0.5)"/>
                                      </p:to>
                                    </p:set>
                                    <p:anim from="(0.5)" to="(#ppt_x)" calcmode="lin" valueType="num">
                                      <p:cBhvr>
                                        <p:cTn id="11" dur="1230" accel="100000" fill="hold">
                                          <p:stCondLst>
                                            <p:cond delay="768"/>
                                          </p:stCondLst>
                                        </p:cTn>
                                        <p:tgtEl>
                                          <p:spTgt spid="27650"/>
                                        </p:tgtEl>
                                        <p:attrNameLst>
                                          <p:attrName>ppt_x</p:attrName>
                                        </p:attrNameLst>
                                      </p:cBhvr>
                                    </p:anim>
                                    <p:set>
                                      <p:cBhvr>
                                        <p:cTn id="12" dur="768" fill="hold"/>
                                        <p:tgtEl>
                                          <p:spTgt spid="27650"/>
                                        </p:tgtEl>
                                        <p:attrNameLst>
                                          <p:attrName>ppt_y</p:attrName>
                                        </p:attrNameLst>
                                      </p:cBhvr>
                                      <p:to>
                                        <p:strVal val="(#ppt_y+0.4)"/>
                                      </p:to>
                                    </p:set>
                                    <p:anim from="(#ppt_y+0.4)" to="(#ppt_y)" calcmode="lin" valueType="num">
                                      <p:cBhvr>
                                        <p:cTn id="13" dur="1230" accel="100000" fill="hold">
                                          <p:stCondLst>
                                            <p:cond delay="768"/>
                                          </p:stCondLst>
                                        </p:cTn>
                                        <p:tgtEl>
                                          <p:spTgt spid="2765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5057775"/>
            <a:ext cx="9144000" cy="1800225"/>
          </a:xfrm>
        </p:spPr>
        <p:txBody>
          <a:bodyPr/>
          <a:lstStyle/>
          <a:p>
            <a:pPr algn="ctr"/>
            <a:r>
              <a:rPr lang="ar-SA" sz="2400" b="1" i="1">
                <a:solidFill>
                  <a:schemeClr val="hlink"/>
                </a:solidFill>
              </a:rPr>
              <a:t>17- قانون ارزش ها </a:t>
            </a:r>
            <a:r>
              <a:rPr lang="en-US" sz="2400">
                <a:solidFill>
                  <a:schemeClr val="hlink"/>
                </a:solidFill>
              </a:rPr>
              <a:t/>
            </a:r>
            <a:br>
              <a:rPr lang="en-US" sz="2400">
                <a:solidFill>
                  <a:schemeClr val="hlink"/>
                </a:solidFill>
              </a:rPr>
            </a:br>
            <a:r>
              <a:rPr lang="ar-SA" sz="2400">
                <a:solidFill>
                  <a:schemeClr val="hlink"/>
                </a:solidFill>
              </a:rPr>
              <a:t>نحوه عملكرد شما هميشه با زير بنايي ترين ارزش ها و اعتقادات شما هماهنگ است. آن چه كه ارزش هايي را كه واقعاً به آن اعتقاد داريد بيان مي كند ادعاهاي شما نيست بلكه گفته ها، اعمال و انتخاب هاي شما به ويژه در هنگام ناراحتي و عصبانيت است</a:t>
            </a:r>
            <a:endParaRPr lang="en-US" sz="4000">
              <a:solidFill>
                <a:schemeClr val="hlink"/>
              </a:solidFill>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fade">
                                      <p:cBhvr>
                                        <p:cTn id="7" dur="800" decel="100000"/>
                                        <p:tgtEl>
                                          <p:spTgt spid="28674"/>
                                        </p:tgtEl>
                                      </p:cBhvr>
                                    </p:animEffect>
                                    <p:anim calcmode="lin" valueType="num">
                                      <p:cBhvr>
                                        <p:cTn id="8" dur="800" decel="100000" fill="hold"/>
                                        <p:tgtEl>
                                          <p:spTgt spid="28674"/>
                                        </p:tgtEl>
                                        <p:attrNameLst>
                                          <p:attrName>style.rotation</p:attrName>
                                        </p:attrNameLst>
                                      </p:cBhvr>
                                      <p:tavLst>
                                        <p:tav tm="0">
                                          <p:val>
                                            <p:fltVal val="-90"/>
                                          </p:val>
                                        </p:tav>
                                        <p:tav tm="100000">
                                          <p:val>
                                            <p:fltVal val="0"/>
                                          </p:val>
                                        </p:tav>
                                      </p:tavLst>
                                    </p:anim>
                                    <p:anim calcmode="lin" valueType="num">
                                      <p:cBhvr>
                                        <p:cTn id="9" dur="800" decel="100000" fill="hold"/>
                                        <p:tgtEl>
                                          <p:spTgt spid="28674"/>
                                        </p:tgtEl>
                                        <p:attrNameLst>
                                          <p:attrName>ppt_x</p:attrName>
                                        </p:attrNameLst>
                                      </p:cBhvr>
                                      <p:tavLst>
                                        <p:tav tm="0">
                                          <p:val>
                                            <p:strVal val="#ppt_x+0.4"/>
                                          </p:val>
                                        </p:tav>
                                        <p:tav tm="100000">
                                          <p:val>
                                            <p:strVal val="#ppt_x-0.05"/>
                                          </p:val>
                                        </p:tav>
                                      </p:tavLst>
                                    </p:anim>
                                    <p:anim calcmode="lin" valueType="num">
                                      <p:cBhvr>
                                        <p:cTn id="10" dur="800" decel="100000" fill="hold"/>
                                        <p:tgtEl>
                                          <p:spTgt spid="2867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867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867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8313" y="5202238"/>
            <a:ext cx="8229600" cy="1655762"/>
          </a:xfrm>
        </p:spPr>
        <p:txBody>
          <a:bodyPr/>
          <a:lstStyle/>
          <a:p>
            <a:pPr algn="ctr"/>
            <a:r>
              <a:rPr lang="ar-SA" sz="2400" b="1" i="1">
                <a:solidFill>
                  <a:srgbClr val="FF00FF"/>
                </a:solidFill>
              </a:rPr>
              <a:t>18- قانون تأثير تلاش </a:t>
            </a:r>
            <a:r>
              <a:rPr lang="ar-SA" sz="2400">
                <a:solidFill>
                  <a:srgbClr val="FF00FF"/>
                </a:solidFill>
              </a:rPr>
              <a:t/>
            </a:r>
            <a:br>
              <a:rPr lang="ar-SA" sz="2400">
                <a:solidFill>
                  <a:srgbClr val="FF00FF"/>
                </a:solidFill>
              </a:rPr>
            </a:br>
            <a:r>
              <a:rPr lang="ar-SA" sz="2400">
                <a:solidFill>
                  <a:srgbClr val="FF00FF"/>
                </a:solidFill>
              </a:rPr>
              <a:t>همه اميد ها، روياها، هدف ها و آرمان هاي ما در گرو سخت كوشي است. هر چه بيشتر تلاش كنيم؛ موفقيت بيشتري كسب خواهيم كرد</a:t>
            </a:r>
            <a:endParaRPr lang="en-US">
              <a:solidFill>
                <a:srgbClr val="FF00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9698"/>
                                        </p:tgtEl>
                                        <p:attrNameLst>
                                          <p:attrName>style.visibility</p:attrName>
                                        </p:attrNameLst>
                                      </p:cBhvr>
                                      <p:to>
                                        <p:strVal val="visible"/>
                                      </p:to>
                                    </p:set>
                                    <p:animEffect transition="in" filter="fade">
                                      <p:cBhvr>
                                        <p:cTn id="7" dur="1000">
                                          <p:stCondLst>
                                            <p:cond delay="0"/>
                                          </p:stCondLst>
                                        </p:cTn>
                                        <p:tgtEl>
                                          <p:spTgt spid="29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5157788"/>
            <a:ext cx="8291512" cy="1700212"/>
          </a:xfrm>
        </p:spPr>
        <p:txBody>
          <a:bodyPr/>
          <a:lstStyle/>
          <a:p>
            <a:pPr algn="ctr"/>
            <a:r>
              <a:rPr lang="ar-SA" sz="2000" b="1" i="1">
                <a:solidFill>
                  <a:srgbClr val="FF00FF"/>
                </a:solidFill>
              </a:rPr>
              <a:t>1- قانون انگيزه</a:t>
            </a:r>
            <a:r>
              <a:rPr lang="fa-IR" sz="2000" b="1" i="1">
                <a:solidFill>
                  <a:srgbClr val="FF00FF"/>
                </a:solidFill>
              </a:rPr>
              <a:t/>
            </a:r>
            <a:br>
              <a:rPr lang="fa-IR" sz="2000" b="1" i="1">
                <a:solidFill>
                  <a:srgbClr val="FF00FF"/>
                </a:solidFill>
              </a:rPr>
            </a:br>
            <a:r>
              <a:rPr lang="ar-SA" sz="2000">
                <a:solidFill>
                  <a:srgbClr val="FF00FF"/>
                </a:solidFill>
              </a:rPr>
              <a:t/>
            </a:r>
            <a:br>
              <a:rPr lang="ar-SA" sz="2000">
                <a:solidFill>
                  <a:srgbClr val="FF00FF"/>
                </a:solidFill>
              </a:rPr>
            </a:br>
            <a:r>
              <a:rPr lang="ar-SA" sz="2000">
                <a:solidFill>
                  <a:srgbClr val="FF00FF"/>
                </a:solidFill>
              </a:rPr>
              <a:t>هر چه مي گوييد يا انجام مي دهيد از تمايلات دروني، خواسته هاي شما سرچشمه مي گيرد. پس براي رسيدن به موفقيت بايد انگيزه ها را مشخص كرد تا با يك برنامه ريزي اصولي به هدف رسيد.</a:t>
            </a:r>
            <a:r>
              <a:rPr lang="ar-SA"/>
              <a:t> </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ppt_w</p:attrName>
                                        </p:attrNameLst>
                                      </p:cBhvr>
                                      <p:tavLst>
                                        <p:tav tm="0">
                                          <p:val>
                                            <p:fltVal val="0"/>
                                          </p:val>
                                        </p:tav>
                                        <p:tav tm="100000">
                                          <p:val>
                                            <p:strVal val="#ppt_w"/>
                                          </p:val>
                                        </p:tav>
                                      </p:tavLst>
                                    </p:anim>
                                    <p:anim calcmode="lin" valueType="num">
                                      <p:cBhvr>
                                        <p:cTn id="8" dur="500" fill="hold"/>
                                        <p:tgtEl>
                                          <p:spTgt spid="11266"/>
                                        </p:tgtEl>
                                        <p:attrNameLst>
                                          <p:attrName>ppt_h</p:attrName>
                                        </p:attrNameLst>
                                      </p:cBhvr>
                                      <p:tavLst>
                                        <p:tav tm="0">
                                          <p:val>
                                            <p:fltVal val="0"/>
                                          </p:val>
                                        </p:tav>
                                        <p:tav tm="100000">
                                          <p:val>
                                            <p:strVal val="#ppt_h"/>
                                          </p:val>
                                        </p:tav>
                                      </p:tavLst>
                                    </p:anim>
                                    <p:anim calcmode="lin" valueType="num">
                                      <p:cBhvr>
                                        <p:cTn id="9" dur="500" fill="hold"/>
                                        <p:tgtEl>
                                          <p:spTgt spid="11266"/>
                                        </p:tgtEl>
                                        <p:attrNameLst>
                                          <p:attrName>style.rotation</p:attrName>
                                        </p:attrNameLst>
                                      </p:cBhvr>
                                      <p:tavLst>
                                        <p:tav tm="0">
                                          <p:val>
                                            <p:fltVal val="360"/>
                                          </p:val>
                                        </p:tav>
                                        <p:tav tm="100000">
                                          <p:val>
                                            <p:fltVal val="0"/>
                                          </p:val>
                                        </p:tav>
                                      </p:tavLst>
                                    </p:anim>
                                    <p:animEffect transition="in" filter="fade">
                                      <p:cBhvr>
                                        <p:cTn id="10"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9750" y="5202238"/>
            <a:ext cx="8229600" cy="1655762"/>
          </a:xfrm>
        </p:spPr>
        <p:txBody>
          <a:bodyPr/>
          <a:lstStyle/>
          <a:p>
            <a:pPr algn="ctr"/>
            <a:r>
              <a:rPr lang="ar-SA" sz="2400" b="1" i="1">
                <a:solidFill>
                  <a:srgbClr val="66FF33"/>
                </a:solidFill>
              </a:rPr>
              <a:t>19- قانون آمادگي </a:t>
            </a:r>
            <a:r>
              <a:rPr lang="en-US" sz="2400">
                <a:solidFill>
                  <a:srgbClr val="66FF33"/>
                </a:solidFill>
              </a:rPr>
              <a:t/>
            </a:r>
            <a:br>
              <a:rPr lang="en-US" sz="2400">
                <a:solidFill>
                  <a:srgbClr val="66FF33"/>
                </a:solidFill>
              </a:rPr>
            </a:br>
            <a:r>
              <a:rPr lang="ar-SA" sz="2400">
                <a:solidFill>
                  <a:srgbClr val="66FF33"/>
                </a:solidFill>
              </a:rPr>
              <a:t>در هر حوزه اي موفق ترين افراد ، آن هايي هستند كه وقت بيشتري را صرف </a:t>
            </a:r>
            <a:r>
              <a:rPr lang="fa-IR" sz="2400">
                <a:solidFill>
                  <a:srgbClr val="66FF33"/>
                </a:solidFill>
              </a:rPr>
              <a:t>ک</a:t>
            </a:r>
            <a:r>
              <a:rPr lang="ar-SA" sz="2400">
                <a:solidFill>
                  <a:srgbClr val="66FF33"/>
                </a:solidFill>
              </a:rPr>
              <a:t>سب آمادگي براي انجام كارها مي كنند. عملكرد خوب نتيجه آمادگي كامل است</a:t>
            </a:r>
            <a:endParaRPr lang="en-US">
              <a:solidFill>
                <a:srgbClr val="66FF33"/>
              </a:solidFill>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fade">
                                      <p:cBhvr>
                                        <p:cTn id="7" dur="20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5229225"/>
            <a:ext cx="9144000" cy="1628775"/>
          </a:xfrm>
        </p:spPr>
        <p:txBody>
          <a:bodyPr/>
          <a:lstStyle/>
          <a:p>
            <a:pPr algn="ctr"/>
            <a:r>
              <a:rPr lang="ar-SA" sz="2400" b="1" i="1">
                <a:solidFill>
                  <a:schemeClr val="accent1"/>
                </a:solidFill>
              </a:rPr>
              <a:t>20- قانون حد توانايي </a:t>
            </a:r>
            <a:r>
              <a:rPr lang="en-US" sz="2400">
                <a:solidFill>
                  <a:schemeClr val="accent1"/>
                </a:solidFill>
              </a:rPr>
              <a:t/>
            </a:r>
            <a:br>
              <a:rPr lang="en-US" sz="2400">
                <a:solidFill>
                  <a:schemeClr val="accent1"/>
                </a:solidFill>
              </a:rPr>
            </a:br>
            <a:r>
              <a:rPr lang="ar-SA" sz="2400">
                <a:solidFill>
                  <a:schemeClr val="accent1"/>
                </a:solidFill>
              </a:rPr>
              <a:t>شايد براي انجام همه كارها وقت كافي وجود نداشته باشد ولي هميشه براي انجام مهم ترين كارها وقت كافي هست. هر چه بيشتر كار كنيم كارايي بيشتري پيدا مي كنيم. اما بايد اموري را بر عهده بگيريم كه در حد توانمان باشد</a:t>
            </a:r>
            <a:endParaRPr lang="en-US" sz="4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randombar(horizontal)">
                                      <p:cBhvr>
                                        <p:cTn id="7" dur="600">
                                          <p:stCondLst>
                                            <p:cond delay="0"/>
                                          </p:stCondLst>
                                        </p:cTn>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5418138"/>
            <a:ext cx="8229600" cy="1439862"/>
          </a:xfrm>
        </p:spPr>
        <p:txBody>
          <a:bodyPr/>
          <a:lstStyle/>
          <a:p>
            <a:pPr algn="ctr"/>
            <a:r>
              <a:rPr lang="ar-SA" sz="2400" b="1" i="1">
                <a:solidFill>
                  <a:schemeClr val="hlink"/>
                </a:solidFill>
              </a:rPr>
              <a:t>21- قانون تصميم </a:t>
            </a:r>
            <a:r>
              <a:rPr lang="en-US" sz="2400">
                <a:solidFill>
                  <a:schemeClr val="hlink"/>
                </a:solidFill>
              </a:rPr>
              <a:t/>
            </a:r>
            <a:br>
              <a:rPr lang="en-US" sz="2400">
                <a:solidFill>
                  <a:schemeClr val="hlink"/>
                </a:solidFill>
              </a:rPr>
            </a:br>
            <a:r>
              <a:rPr lang="ar-SA" sz="2400">
                <a:solidFill>
                  <a:schemeClr val="hlink"/>
                </a:solidFill>
              </a:rPr>
              <a:t>مصمم بودن از ويژگي هاي اساسي افراد موفق است. در زندگي هر جهشي در جهت پيشرفت هنگامي حاصل مي شود كه در موردي تصميم روشني گرفته باشيم</a:t>
            </a:r>
            <a:endParaRPr lang="en-US">
              <a:solidFill>
                <a:schemeClr val="hlink"/>
              </a:solidFill>
            </a:endParaRPr>
          </a:p>
        </p:txBody>
      </p:sp>
    </p:spTree>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fade">
                                      <p:cBhvr>
                                        <p:cTn id="7" dur="2000"/>
                                        <p:tgtEl>
                                          <p:spTgt spid="32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95288" y="5157788"/>
            <a:ext cx="8229600" cy="1700212"/>
          </a:xfrm>
        </p:spPr>
        <p:txBody>
          <a:bodyPr/>
          <a:lstStyle/>
          <a:p>
            <a:pPr algn="ctr"/>
            <a:r>
              <a:rPr lang="ar-SA" sz="2400" b="1" i="1">
                <a:solidFill>
                  <a:srgbClr val="FF00FF"/>
                </a:solidFill>
              </a:rPr>
              <a:t>22- قانون خلاقيت</a:t>
            </a:r>
            <a:r>
              <a:rPr lang="en-US" sz="2400">
                <a:solidFill>
                  <a:srgbClr val="FF00FF"/>
                </a:solidFill>
              </a:rPr>
              <a:t/>
            </a:r>
            <a:br>
              <a:rPr lang="en-US" sz="2400">
                <a:solidFill>
                  <a:srgbClr val="FF00FF"/>
                </a:solidFill>
              </a:rPr>
            </a:br>
            <a:r>
              <a:rPr lang="ar-SA" sz="2400">
                <a:solidFill>
                  <a:srgbClr val="FF00FF"/>
                </a:solidFill>
              </a:rPr>
              <a:t>ذهن ما مي تواند به هر چيزي كه باور داشته باشد دست يابد . هر نوع پيشرفتي در زندگي با يك ايده آغاز مي شود و چون توانايي ما در خلق ايده هاي جديد نامحدود است آينده نيز محدوديتي نخواهد داشت</a:t>
            </a:r>
            <a:endParaRPr lang="en-US" sz="40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1000" fill="hold"/>
                                        <p:tgtEl>
                                          <p:spTgt spid="33794"/>
                                        </p:tgtEl>
                                        <p:attrNameLst>
                                          <p:attrName>ppt_x</p:attrName>
                                        </p:attrNameLst>
                                      </p:cBhvr>
                                      <p:tavLst>
                                        <p:tav tm="0">
                                          <p:val>
                                            <p:strVal val="#ppt_x-.2"/>
                                          </p:val>
                                        </p:tav>
                                        <p:tav tm="100000">
                                          <p:val>
                                            <p:strVal val="#ppt_x"/>
                                          </p:val>
                                        </p:tav>
                                      </p:tavLst>
                                    </p:anim>
                                    <p:anim calcmode="lin" valueType="num">
                                      <p:cBhvr>
                                        <p:cTn id="8" dur="1000" fill="hold"/>
                                        <p:tgtEl>
                                          <p:spTgt spid="337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68313" y="5229225"/>
            <a:ext cx="8229600" cy="1628775"/>
          </a:xfrm>
        </p:spPr>
        <p:txBody>
          <a:bodyPr/>
          <a:lstStyle/>
          <a:p>
            <a:pPr algn="ctr"/>
            <a:r>
              <a:rPr lang="ar-SA" sz="2400" b="1" i="1">
                <a:solidFill>
                  <a:srgbClr val="66FF33"/>
                </a:solidFill>
              </a:rPr>
              <a:t>23- قانون استقامت </a:t>
            </a:r>
            <a:r>
              <a:rPr lang="en-US" sz="2400">
                <a:solidFill>
                  <a:srgbClr val="66FF33"/>
                </a:solidFill>
              </a:rPr>
              <a:t/>
            </a:r>
            <a:br>
              <a:rPr lang="en-US" sz="2400">
                <a:solidFill>
                  <a:srgbClr val="66FF33"/>
                </a:solidFill>
              </a:rPr>
            </a:br>
            <a:r>
              <a:rPr lang="ar-SA" sz="2400">
                <a:solidFill>
                  <a:srgbClr val="66FF33"/>
                </a:solidFill>
              </a:rPr>
              <a:t>معيار ايمان به خود، توانايي استقامت در برابر سختي ها، شكست ها و نااميدي هاست . استقامت ويژگي اساسي موفقيت است . اگر به اندازه كافي استقامت كنيم، طبيعتاً سرانجام موفق خواهيم شد</a:t>
            </a:r>
            <a:endParaRPr lang="en-US" sz="4000"/>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dissolve">
                                      <p:cBhvr>
                                        <p:cTn id="7" dur="5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9750" y="5157788"/>
            <a:ext cx="8229600" cy="1700212"/>
          </a:xfrm>
        </p:spPr>
        <p:txBody>
          <a:bodyPr/>
          <a:lstStyle/>
          <a:p>
            <a:pPr algn="ctr"/>
            <a:r>
              <a:rPr lang="ar-SA" sz="2400" b="1" i="1">
                <a:solidFill>
                  <a:schemeClr val="accent1"/>
                </a:solidFill>
              </a:rPr>
              <a:t>24- قانون صداقت</a:t>
            </a:r>
            <a:r>
              <a:rPr lang="en-US" sz="2400">
                <a:solidFill>
                  <a:schemeClr val="accent1"/>
                </a:solidFill>
              </a:rPr>
              <a:t/>
            </a:r>
            <a:br>
              <a:rPr lang="en-US" sz="2400">
                <a:solidFill>
                  <a:schemeClr val="accent1"/>
                </a:solidFill>
              </a:rPr>
            </a:br>
            <a:r>
              <a:rPr lang="ar-SA" sz="2400">
                <a:solidFill>
                  <a:schemeClr val="accent1"/>
                </a:solidFill>
              </a:rPr>
              <a:t>خوشبختي زماني به سراغ ما مي آيد كه تصميم بگيريم هماهنگ با والاترين ارزش ها و عميق ترين اعتقادات خود زندگي كنيم. همواره بايد با آن بهترين بهترين ها كه در درون مان وجود دارد صادق باشيم</a:t>
            </a:r>
            <a:endParaRPr lang="en-US" sz="4000"/>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p:cTn id="7" dur="1000" fill="hold"/>
                                        <p:tgtEl>
                                          <p:spTgt spid="35842"/>
                                        </p:tgtEl>
                                        <p:attrNameLst>
                                          <p:attrName>ppt_w</p:attrName>
                                        </p:attrNameLst>
                                      </p:cBhvr>
                                      <p:tavLst>
                                        <p:tav tm="0">
                                          <p:val>
                                            <p:strVal val="#ppt_w+.3"/>
                                          </p:val>
                                        </p:tav>
                                        <p:tav tm="100000">
                                          <p:val>
                                            <p:strVal val="#ppt_w"/>
                                          </p:val>
                                        </p:tav>
                                      </p:tavLst>
                                    </p:anim>
                                    <p:anim calcmode="lin" valueType="num">
                                      <p:cBhvr>
                                        <p:cTn id="8" dur="1000" fill="hold"/>
                                        <p:tgtEl>
                                          <p:spTgt spid="35842"/>
                                        </p:tgtEl>
                                        <p:attrNameLst>
                                          <p:attrName>ppt_h</p:attrName>
                                        </p:attrNameLst>
                                      </p:cBhvr>
                                      <p:tavLst>
                                        <p:tav tm="0">
                                          <p:val>
                                            <p:strVal val="#ppt_h"/>
                                          </p:val>
                                        </p:tav>
                                        <p:tav tm="100000">
                                          <p:val>
                                            <p:strVal val="#ppt_h"/>
                                          </p:val>
                                        </p:tav>
                                      </p:tavLst>
                                    </p:anim>
                                    <p:animEffect transition="in" filter="fade">
                                      <p:cBhvr>
                                        <p:cTn id="9" dur="1000"/>
                                        <p:tgtEl>
                                          <p:spTgt spid="35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5157788"/>
            <a:ext cx="9144000" cy="1700212"/>
          </a:xfrm>
        </p:spPr>
        <p:txBody>
          <a:bodyPr/>
          <a:lstStyle/>
          <a:p>
            <a:pPr algn="ctr"/>
            <a:r>
              <a:rPr lang="ar-SA" sz="2400" b="1" i="1">
                <a:solidFill>
                  <a:schemeClr val="hlink"/>
                </a:solidFill>
              </a:rPr>
              <a:t>25- قانون انعطاف پذيري </a:t>
            </a:r>
            <a:r>
              <a:rPr lang="en-US" sz="2400">
                <a:solidFill>
                  <a:schemeClr val="hlink"/>
                </a:solidFill>
              </a:rPr>
              <a:t/>
            </a:r>
            <a:br>
              <a:rPr lang="en-US" sz="2400">
                <a:solidFill>
                  <a:schemeClr val="hlink"/>
                </a:solidFill>
              </a:rPr>
            </a:br>
            <a:r>
              <a:rPr lang="ar-SA" sz="2400">
                <a:solidFill>
                  <a:schemeClr val="hlink"/>
                </a:solidFill>
              </a:rPr>
              <a:t>در تعيين اهداف خود قاطعيت داشته باشيد، اما در مورد روش دست يابي به آن ها انعطاف پذير باشيد. درعصر تحولات سريع و رقابت شديد، انعطاف پذيري از ضروريات است</a:t>
            </a:r>
            <a:endParaRPr lang="en-US" sz="4000"/>
          </a:p>
        </p:txBody>
      </p:sp>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800" fill="hold">
                                          <p:stCondLst>
                                            <p:cond delay="0"/>
                                          </p:stCondLst>
                                        </p:cTn>
                                        <p:tgtEl>
                                          <p:spTgt spid="36866"/>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3686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5084763"/>
            <a:ext cx="9144000" cy="1773237"/>
          </a:xfrm>
        </p:spPr>
        <p:txBody>
          <a:bodyPr/>
          <a:lstStyle/>
          <a:p>
            <a:pPr algn="ctr"/>
            <a:r>
              <a:rPr lang="ar-SA" sz="2000" b="1" i="1">
                <a:solidFill>
                  <a:srgbClr val="FF00FF"/>
                </a:solidFill>
              </a:rPr>
              <a:t>26- قانون خوشبختي </a:t>
            </a:r>
            <a:r>
              <a:rPr lang="en-US" sz="2000">
                <a:solidFill>
                  <a:srgbClr val="FF00FF"/>
                </a:solidFill>
              </a:rPr>
              <a:t/>
            </a:r>
            <a:br>
              <a:rPr lang="en-US" sz="2000">
                <a:solidFill>
                  <a:srgbClr val="FF00FF"/>
                </a:solidFill>
              </a:rPr>
            </a:br>
            <a:r>
              <a:rPr lang="ar-SA" sz="2000">
                <a:solidFill>
                  <a:srgbClr val="FF00FF"/>
                </a:solidFill>
              </a:rPr>
              <a:t>كيفيت زندگي ما را احساسمان در هر لحظه تعيين مي كند واحساس ما را تفسير خودمان از وقايع پيرامونمان مشخص مي سازد، نه خود وقايع. هرگز براي اين كه تجربه خوشي از دوران كودكي داشته باشيد دير نيست. كافي است گذشته را مرور كنيد و روشي را كه براي تفسير تجربيات خود داشته ايد تغيير دهيد</a:t>
            </a:r>
            <a:endParaRPr lang="en-US" sz="4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p:cTn id="7" dur="500" fill="hold"/>
                                        <p:tgtEl>
                                          <p:spTgt spid="37890"/>
                                        </p:tgtEl>
                                        <p:attrNameLst>
                                          <p:attrName>ppt_w</p:attrName>
                                        </p:attrNameLst>
                                      </p:cBhvr>
                                      <p:tavLst>
                                        <p:tav tm="0">
                                          <p:val>
                                            <p:fltVal val="0"/>
                                          </p:val>
                                        </p:tav>
                                        <p:tav tm="100000">
                                          <p:val>
                                            <p:strVal val="#ppt_w"/>
                                          </p:val>
                                        </p:tav>
                                      </p:tavLst>
                                    </p:anim>
                                    <p:anim calcmode="lin" valueType="num">
                                      <p:cBhvr>
                                        <p:cTn id="8" dur="500" fill="hold"/>
                                        <p:tgtEl>
                                          <p:spTgt spid="3789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95288" y="5057775"/>
            <a:ext cx="8229600" cy="1800225"/>
          </a:xfrm>
        </p:spPr>
        <p:txBody>
          <a:bodyPr/>
          <a:lstStyle/>
          <a:p>
            <a:pPr algn="ctr"/>
            <a:r>
              <a:rPr lang="ar-SA" sz="2400" b="1" i="1">
                <a:solidFill>
                  <a:srgbClr val="66FF33"/>
                </a:solidFill>
              </a:rPr>
              <a:t>27- قانون تعجيل </a:t>
            </a:r>
            <a:r>
              <a:rPr lang="en-US" sz="2400">
                <a:solidFill>
                  <a:srgbClr val="66FF33"/>
                </a:solidFill>
              </a:rPr>
              <a:t/>
            </a:r>
            <a:br>
              <a:rPr lang="en-US" sz="2400">
                <a:solidFill>
                  <a:srgbClr val="66FF33"/>
                </a:solidFill>
              </a:rPr>
            </a:br>
            <a:r>
              <a:rPr lang="ar-SA" sz="2400">
                <a:solidFill>
                  <a:srgbClr val="66FF33"/>
                </a:solidFill>
              </a:rPr>
              <a:t>ما همواره دوست داريم كه هر چه زودتر به آرزوهايمان برسيم، به هميت دليل است كه در تمام عرصه هاي زندگي بي قراريم</a:t>
            </a:r>
            <a:endParaRPr lang="en-US"/>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dissolve">
                                      <p:cBhvr>
                                        <p:cTn id="7" dur="500"/>
                                        <p:tgtEl>
                                          <p:spTgt spid="389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0" y="4986338"/>
            <a:ext cx="9144000" cy="1871662"/>
          </a:xfrm>
        </p:spPr>
        <p:txBody>
          <a:bodyPr/>
          <a:lstStyle/>
          <a:p>
            <a:pPr algn="ctr"/>
            <a:r>
              <a:rPr lang="ar-SA" sz="2800" b="1" i="1">
                <a:solidFill>
                  <a:schemeClr val="accent1"/>
                </a:solidFill>
              </a:rPr>
              <a:t>28- قانون فرصت</a:t>
            </a:r>
            <a:r>
              <a:rPr lang="en-US" sz="2800">
                <a:solidFill>
                  <a:schemeClr val="accent1"/>
                </a:solidFill>
              </a:rPr>
              <a:t/>
            </a:r>
            <a:br>
              <a:rPr lang="en-US" sz="2800">
                <a:solidFill>
                  <a:schemeClr val="accent1"/>
                </a:solidFill>
              </a:rPr>
            </a:br>
            <a:r>
              <a:rPr lang="ar-SA" sz="2800">
                <a:solidFill>
                  <a:schemeClr val="accent1"/>
                </a:solidFill>
              </a:rPr>
              <a:t>بهترين فرصت ها اغلب در معمولي ترين موقعيت هاي زندگي مان به وجود مي آيد. پس بزرگترين فرصت ها به احتمال زياد هميشه در دسترس ماست</a:t>
            </a:r>
            <a:endParaRPr lang="en-US"/>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800" fill="hold">
                                          <p:stCondLst>
                                            <p:cond delay="0"/>
                                          </p:stCondLst>
                                        </p:cTn>
                                        <p:tgtEl>
                                          <p:spTgt spid="39938"/>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3993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11188" y="5445125"/>
            <a:ext cx="8229600" cy="1223963"/>
          </a:xfrm>
        </p:spPr>
        <p:txBody>
          <a:bodyPr/>
          <a:lstStyle/>
          <a:p>
            <a:pPr algn="ctr"/>
            <a:r>
              <a:rPr lang="ar-SA" sz="2400" b="1" i="1">
                <a:solidFill>
                  <a:schemeClr val="hlink"/>
                </a:solidFill>
              </a:rPr>
              <a:t>2- قانون انتظار </a:t>
            </a:r>
            <a:r>
              <a:rPr lang="en-US" sz="2400">
                <a:solidFill>
                  <a:schemeClr val="hlink"/>
                </a:solidFill>
              </a:rPr>
              <a:t/>
            </a:r>
            <a:br>
              <a:rPr lang="en-US" sz="2400">
                <a:solidFill>
                  <a:schemeClr val="hlink"/>
                </a:solidFill>
              </a:rPr>
            </a:br>
            <a:r>
              <a:rPr lang="ar-SA" sz="2400">
                <a:solidFill>
                  <a:schemeClr val="hlink"/>
                </a:solidFill>
              </a:rPr>
              <a:t>اگر با اعتماد به نفس، انتظار وقوع چيزي را در جهان پيرامونتان داشته باشيد آن چيز به وقوع مي پيوندد. شما هميشه هماهنگ با انتظارات تان عمل مي كنيد و اين انتظارات بر رفتار و چگونگي برخورد اطرافيانتان تأثير مي گذارد</a:t>
            </a:r>
            <a:endParaRPr lang="en-US" sz="4000">
              <a:solidFill>
                <a:schemeClr val="hlink"/>
              </a:solidFill>
            </a:endParaRP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randombar(horizontal)">
                                      <p:cBhvr>
                                        <p:cTn id="7" dur="600">
                                          <p:stCondLst>
                                            <p:cond delay="0"/>
                                          </p:stCondLst>
                                        </p:cTn>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39750" y="5273675"/>
            <a:ext cx="8229600" cy="1584325"/>
          </a:xfrm>
        </p:spPr>
        <p:txBody>
          <a:bodyPr/>
          <a:lstStyle/>
          <a:p>
            <a:pPr algn="ctr"/>
            <a:r>
              <a:rPr lang="ar-SA" sz="2400" b="1" i="1">
                <a:solidFill>
                  <a:schemeClr val="hlink"/>
                </a:solidFill>
              </a:rPr>
              <a:t>29- قانون خود شكوفائي </a:t>
            </a:r>
            <a:r>
              <a:rPr lang="en-US" sz="2400">
                <a:solidFill>
                  <a:schemeClr val="hlink"/>
                </a:solidFill>
              </a:rPr>
              <a:t/>
            </a:r>
            <a:br>
              <a:rPr lang="en-US" sz="2400">
                <a:solidFill>
                  <a:schemeClr val="hlink"/>
                </a:solidFill>
              </a:rPr>
            </a:br>
            <a:r>
              <a:rPr lang="ar-SA" sz="2400">
                <a:solidFill>
                  <a:schemeClr val="hlink"/>
                </a:solidFill>
              </a:rPr>
              <a:t>شما مي توانيد هر چه را كه براي رسيدن به اهداف تعيين شده خود به آن نياز داريد بياموزيد. آن هايي كه مي آموزند توانا هستند</a:t>
            </a:r>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p:cTn id="7" dur="500" fill="hold"/>
                                        <p:tgtEl>
                                          <p:spTgt spid="40962"/>
                                        </p:tgtEl>
                                        <p:attrNameLst>
                                          <p:attrName>ppt_w</p:attrName>
                                        </p:attrNameLst>
                                      </p:cBhvr>
                                      <p:tavLst>
                                        <p:tav tm="0">
                                          <p:val>
                                            <p:fltVal val="0"/>
                                          </p:val>
                                        </p:tav>
                                        <p:tav tm="100000">
                                          <p:val>
                                            <p:strVal val="#ppt_w"/>
                                          </p:val>
                                        </p:tav>
                                      </p:tavLst>
                                    </p:anim>
                                    <p:anim calcmode="lin" valueType="num">
                                      <p:cBhvr>
                                        <p:cTn id="8" dur="500" fill="hold"/>
                                        <p:tgtEl>
                                          <p:spTgt spid="40962"/>
                                        </p:tgtEl>
                                        <p:attrNameLst>
                                          <p:attrName>ppt_h</p:attrName>
                                        </p:attrNameLst>
                                      </p:cBhvr>
                                      <p:tavLst>
                                        <p:tav tm="0">
                                          <p:val>
                                            <p:fltVal val="0"/>
                                          </p:val>
                                        </p:tav>
                                        <p:tav tm="100000">
                                          <p:val>
                                            <p:strVal val="#ppt_h"/>
                                          </p:val>
                                        </p:tav>
                                      </p:tavLst>
                                    </p:anim>
                                    <p:anim calcmode="lin" valueType="num">
                                      <p:cBhvr>
                                        <p:cTn id="9" dur="500" fill="hold"/>
                                        <p:tgtEl>
                                          <p:spTgt spid="40962"/>
                                        </p:tgtEl>
                                        <p:attrNameLst>
                                          <p:attrName>style.rotation</p:attrName>
                                        </p:attrNameLst>
                                      </p:cBhvr>
                                      <p:tavLst>
                                        <p:tav tm="0">
                                          <p:val>
                                            <p:fltVal val="360"/>
                                          </p:val>
                                        </p:tav>
                                        <p:tav tm="100000">
                                          <p:val>
                                            <p:fltVal val="0"/>
                                          </p:val>
                                        </p:tav>
                                      </p:tavLst>
                                    </p:anim>
                                    <p:animEffect transition="in" filter="fade">
                                      <p:cBhvr>
                                        <p:cTn id="10" dur="500"/>
                                        <p:tgtEl>
                                          <p:spTgt spid="40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5084763"/>
            <a:ext cx="9144000" cy="1773237"/>
          </a:xfrm>
        </p:spPr>
        <p:txBody>
          <a:bodyPr/>
          <a:lstStyle/>
          <a:p>
            <a:pPr algn="ctr"/>
            <a:r>
              <a:rPr lang="ar-SA" sz="2400" b="1" i="1">
                <a:solidFill>
                  <a:srgbClr val="FF00FF"/>
                </a:solidFill>
              </a:rPr>
              <a:t>30- قانون بخشندگي </a:t>
            </a:r>
            <a:r>
              <a:rPr lang="en-US" sz="2400">
                <a:solidFill>
                  <a:srgbClr val="FF00FF"/>
                </a:solidFill>
              </a:rPr>
              <a:t/>
            </a:r>
            <a:br>
              <a:rPr lang="en-US" sz="2400">
                <a:solidFill>
                  <a:srgbClr val="FF00FF"/>
                </a:solidFill>
              </a:rPr>
            </a:br>
            <a:r>
              <a:rPr lang="ar-SA" sz="2400">
                <a:solidFill>
                  <a:srgbClr val="FF00FF"/>
                </a:solidFill>
              </a:rPr>
              <a:t>هر چه بيشتر ، بدون انتظار پاداش به ديگران خدمت كنيد خير و نيكي بيشتري به شما مي رسد، آن هم از جاهايي كه اصلاً انتظار نداريد. شما تنها در صورتي حقيقتاً خوشبخت خواهيد شد كه احساس كنيد به دليل خدمت به ديگران انسان با ارزشي هستيد</a:t>
            </a:r>
            <a:endParaRPr lang="en-US" sz="4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p:cTn id="7" dur="500" fill="hold"/>
                                        <p:tgtEl>
                                          <p:spTgt spid="41986"/>
                                        </p:tgtEl>
                                        <p:attrNameLst>
                                          <p:attrName>ppt_w</p:attrName>
                                        </p:attrNameLst>
                                      </p:cBhvr>
                                      <p:tavLst>
                                        <p:tav tm="0">
                                          <p:val>
                                            <p:fltVal val="0"/>
                                          </p:val>
                                        </p:tav>
                                        <p:tav tm="100000">
                                          <p:val>
                                            <p:strVal val="#ppt_w"/>
                                          </p:val>
                                        </p:tav>
                                      </p:tavLst>
                                    </p:anim>
                                    <p:anim calcmode="lin" valueType="num">
                                      <p:cBhvr>
                                        <p:cTn id="8" dur="500" fill="hold"/>
                                        <p:tgtEl>
                                          <p:spTgt spid="4198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9750" y="4986338"/>
            <a:ext cx="8229600" cy="1871662"/>
          </a:xfrm>
        </p:spPr>
        <p:txBody>
          <a:bodyPr/>
          <a:lstStyle/>
          <a:p>
            <a:pPr algn="ctr"/>
            <a:r>
              <a:rPr lang="ar-SA" sz="2400" b="1" i="1">
                <a:solidFill>
                  <a:srgbClr val="66FF33"/>
                </a:solidFill>
              </a:rPr>
              <a:t>3- قانون تمركز </a:t>
            </a:r>
            <a:r>
              <a:rPr lang="ar-SA" sz="2400">
                <a:solidFill>
                  <a:srgbClr val="66FF33"/>
                </a:solidFill>
              </a:rPr>
              <a:t/>
            </a:r>
            <a:br>
              <a:rPr lang="ar-SA" sz="2400">
                <a:solidFill>
                  <a:srgbClr val="66FF33"/>
                </a:solidFill>
              </a:rPr>
            </a:br>
            <a:r>
              <a:rPr lang="ar-SA" sz="2400">
                <a:solidFill>
                  <a:srgbClr val="66FF33"/>
                </a:solidFill>
              </a:rPr>
              <a:t>هر چيزي را كه روي آن تمركز كرده و به آن فكر كنيد در زندگي واقعي، شكل گرفته و گسترش پيدا مي كند. بنابراين بايد فكر خود را بر چيزهايي متمركز كنيد كه واقعاً طالب آن هستيد.</a:t>
            </a:r>
            <a:endParaRPr lang="en-US" sz="2400">
              <a:solidFill>
                <a:srgbClr val="66FF33"/>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1000"/>
                                        <p:tgtEl>
                                          <p:spTgt spid="13314"/>
                                        </p:tgtEl>
                                      </p:cBhvr>
                                    </p:animEffect>
                                    <p:anim calcmode="lin" valueType="num">
                                      <p:cBhvr>
                                        <p:cTn id="8" dur="1000" fill="hold"/>
                                        <p:tgtEl>
                                          <p:spTgt spid="13314"/>
                                        </p:tgtEl>
                                        <p:attrNameLst>
                                          <p:attrName>ppt_x</p:attrName>
                                        </p:attrNameLst>
                                      </p:cBhvr>
                                      <p:tavLst>
                                        <p:tav tm="0">
                                          <p:val>
                                            <p:strVal val="#ppt_x"/>
                                          </p:val>
                                        </p:tav>
                                        <p:tav tm="100000">
                                          <p:val>
                                            <p:strVal val="#ppt_x"/>
                                          </p:val>
                                        </p:tav>
                                      </p:tavLst>
                                    </p:anim>
                                    <p:anim calcmode="lin" valueType="num">
                                      <p:cBhvr>
                                        <p:cTn id="9" dur="898" decel="100000" fill="hold"/>
                                        <p:tgtEl>
                                          <p:spTgt spid="1331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331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5084763"/>
            <a:ext cx="8229600" cy="1773237"/>
          </a:xfrm>
        </p:spPr>
        <p:txBody>
          <a:bodyPr/>
          <a:lstStyle/>
          <a:p>
            <a:pPr algn="ctr"/>
            <a:r>
              <a:rPr lang="ar-SA" sz="2400" b="1" i="1">
                <a:solidFill>
                  <a:schemeClr val="accent1"/>
                </a:solidFill>
              </a:rPr>
              <a:t>4- قانون عادت </a:t>
            </a:r>
            <a:r>
              <a:rPr lang="ar-SA" sz="2400">
                <a:solidFill>
                  <a:schemeClr val="accent1"/>
                </a:solidFill>
              </a:rPr>
              <a:t/>
            </a:r>
            <a:br>
              <a:rPr lang="ar-SA" sz="2400">
                <a:solidFill>
                  <a:schemeClr val="accent1"/>
                </a:solidFill>
              </a:rPr>
            </a:br>
            <a:r>
              <a:rPr lang="ar-SA" sz="2400">
                <a:solidFill>
                  <a:schemeClr val="accent1"/>
                </a:solidFill>
              </a:rPr>
              <a:t>حداقل 95 درصد از كارهايي كه انجام مي دهيم از روي عادت است. پس مي توانيم عادت هايي را كه موفقيت مان را تضمين مي كنند در خود پرورش دهيم؛ و تا هنگامي كه رفتار مورد نظر به صورت اتوماتيك و غير ارادي انجام نشود، تمرين و تكرار آگاهانه و مداوم آن را ادامه دهيم.</a:t>
            </a:r>
            <a:endParaRPr lang="en-US" sz="2400">
              <a:solidFill>
                <a:schemeClr val="accent1"/>
              </a:solidFill>
            </a:endParaRPr>
          </a:p>
        </p:txBody>
      </p:sp>
    </p:spTree>
  </p:cSld>
  <p:clrMapOvr>
    <a:masterClrMapping/>
  </p:clrMapOvr>
  <p:transition spd="slow">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800" fill="hold">
                                          <p:stCondLst>
                                            <p:cond delay="0"/>
                                          </p:stCondLst>
                                        </p:cTn>
                                        <p:tgtEl>
                                          <p:spTgt spid="14338"/>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1433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9750" y="5516563"/>
            <a:ext cx="8229600" cy="1081087"/>
          </a:xfrm>
        </p:spPr>
        <p:txBody>
          <a:bodyPr/>
          <a:lstStyle/>
          <a:p>
            <a:pPr algn="ctr"/>
            <a:r>
              <a:rPr lang="ar-SA" sz="2000" b="1" i="1">
                <a:solidFill>
                  <a:schemeClr val="hlink"/>
                </a:solidFill>
              </a:rPr>
              <a:t>5- قانون انتخاب</a:t>
            </a:r>
            <a:r>
              <a:rPr lang="fa-IR" sz="2000" b="1" i="1">
                <a:solidFill>
                  <a:schemeClr val="hlink"/>
                </a:solidFill>
              </a:rPr>
              <a:t/>
            </a:r>
            <a:br>
              <a:rPr lang="fa-IR" sz="2000" b="1" i="1">
                <a:solidFill>
                  <a:schemeClr val="hlink"/>
                </a:solidFill>
              </a:rPr>
            </a:br>
            <a:r>
              <a:rPr lang="ar-SA" sz="2000" b="1" i="1">
                <a:solidFill>
                  <a:schemeClr val="hlink"/>
                </a:solidFill>
              </a:rPr>
              <a:t> </a:t>
            </a:r>
            <a:r>
              <a:rPr lang="ar-SA" sz="2000">
                <a:solidFill>
                  <a:schemeClr val="hlink"/>
                </a:solidFill>
              </a:rPr>
              <a:t/>
            </a:r>
            <a:br>
              <a:rPr lang="ar-SA" sz="2000">
                <a:solidFill>
                  <a:schemeClr val="hlink"/>
                </a:solidFill>
              </a:rPr>
            </a:br>
            <a:r>
              <a:rPr lang="ar-SA" sz="2000">
                <a:solidFill>
                  <a:schemeClr val="hlink"/>
                </a:solidFill>
              </a:rPr>
              <a:t>زندگي ما نتيجه انتخاب هاي ما تا اين لحظه است. چون هميشه در انتخاب افكار خود آزاد هستيم، كنترل كامل زندگي و تمامي آن چه برايمان اتفاق مي افتد در دست خودمان است.</a:t>
            </a:r>
            <a:r>
              <a:rPr lang="ar-SA" sz="4000"/>
              <a:t> </a:t>
            </a:r>
            <a:endParaRPr lang="en-US" sz="400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2000" fill="hold"/>
                                        <p:tgtEl>
                                          <p:spTgt spid="15362"/>
                                        </p:tgtEl>
                                        <p:attrNameLst>
                                          <p:attrName>ppt_w</p:attrName>
                                        </p:attrNameLst>
                                      </p:cBhvr>
                                      <p:tavLst>
                                        <p:tav tm="0">
                                          <p:val>
                                            <p:strVal val="#ppt_w"/>
                                          </p:val>
                                        </p:tav>
                                        <p:tav tm="100000">
                                          <p:val>
                                            <p:strVal val="#ppt_w"/>
                                          </p:val>
                                        </p:tav>
                                      </p:tavLst>
                                    </p:anim>
                                    <p:anim calcmode="lin" valueType="num">
                                      <p:cBhvr>
                                        <p:cTn id="8" dur="2000" fill="hold"/>
                                        <p:tgtEl>
                                          <p:spTgt spid="15362"/>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5362"/>
                                        </p:tgtEl>
                                        <p:attrNameLst>
                                          <p:attrName>ppt_x</p:attrName>
                                        </p:attrNameLst>
                                      </p:cBhvr>
                                      <p:tavLst>
                                        <p:tav tm="0">
                                          <p:val>
                                            <p:strVal val="#ppt_x-.4"/>
                                          </p:val>
                                        </p:tav>
                                        <p:tav tm="100000">
                                          <p:val>
                                            <p:strVal val="#ppt_x"/>
                                          </p:val>
                                        </p:tav>
                                      </p:tavLst>
                                    </p:anim>
                                    <p:anim calcmode="lin" valueType="num">
                                      <p:cBhvr>
                                        <p:cTn id="10" dur="2000" fill="hold"/>
                                        <p:tgtEl>
                                          <p:spTgt spid="15362"/>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r="-12427"/>
          </a:stretch>
        </a:blip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750" y="5418138"/>
            <a:ext cx="8229600" cy="1439862"/>
          </a:xfrm>
        </p:spPr>
        <p:txBody>
          <a:bodyPr/>
          <a:lstStyle/>
          <a:p>
            <a:pPr algn="ctr"/>
            <a:r>
              <a:rPr lang="ar-SA" sz="2400" b="1" i="1">
                <a:solidFill>
                  <a:srgbClr val="FF00FF"/>
                </a:solidFill>
              </a:rPr>
              <a:t>6- قانون تفكر مثبت </a:t>
            </a:r>
            <a:r>
              <a:rPr lang="ar-SA" sz="2400">
                <a:solidFill>
                  <a:srgbClr val="FF00FF"/>
                </a:solidFill>
              </a:rPr>
              <a:t/>
            </a:r>
            <a:br>
              <a:rPr lang="ar-SA" sz="2400">
                <a:solidFill>
                  <a:srgbClr val="FF00FF"/>
                </a:solidFill>
              </a:rPr>
            </a:br>
            <a:r>
              <a:rPr lang="ar-SA" sz="2400">
                <a:solidFill>
                  <a:srgbClr val="FF00FF"/>
                </a:solidFill>
              </a:rPr>
              <a:t>براي رسيدن به موفقيت و شادي، تفكر مثبت امري ضروري است. شيوه تفكر شما نشان دهنده ي ارزش ها، اعتقادات و انتظارات شماست.</a:t>
            </a:r>
            <a:endParaRPr lang="en-US" sz="2400">
              <a:solidFill>
                <a:srgbClr val="FF00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5416550"/>
            <a:ext cx="8229600" cy="1441450"/>
          </a:xfrm>
        </p:spPr>
        <p:txBody>
          <a:bodyPr/>
          <a:lstStyle/>
          <a:p>
            <a:pPr algn="ctr"/>
            <a:r>
              <a:rPr lang="ar-SA" sz="2400" b="1" i="1">
                <a:solidFill>
                  <a:srgbClr val="66FF33"/>
                </a:solidFill>
              </a:rPr>
              <a:t>7- قانون تغيير </a:t>
            </a:r>
            <a:r>
              <a:rPr lang="en-US" sz="2400">
                <a:solidFill>
                  <a:srgbClr val="66FF33"/>
                </a:solidFill>
              </a:rPr>
              <a:t/>
            </a:r>
            <a:br>
              <a:rPr lang="en-US" sz="2400">
                <a:solidFill>
                  <a:srgbClr val="66FF33"/>
                </a:solidFill>
              </a:rPr>
            </a:br>
            <a:r>
              <a:rPr lang="ar-SA" sz="2400">
                <a:solidFill>
                  <a:srgbClr val="66FF33"/>
                </a:solidFill>
              </a:rPr>
              <a:t>تغيير ، غير قابل اجتناب است و ما بايد استاد تغيير باشيم نه قرباني آ</a:t>
            </a:r>
            <a:r>
              <a:rPr lang="fa-IR" sz="2400">
                <a:solidFill>
                  <a:srgbClr val="66FF33"/>
                </a:solidFill>
              </a:rPr>
              <a:t>ن</a:t>
            </a:r>
            <a:endParaRPr lang="en-US"/>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ppt_w</p:attrName>
                                        </p:attrNameLst>
                                      </p:cBhvr>
                                      <p:tavLst>
                                        <p:tav tm="0">
                                          <p:val>
                                            <p:fltVal val="0"/>
                                          </p:val>
                                        </p:tav>
                                        <p:tav tm="100000">
                                          <p:val>
                                            <p:strVal val="#ppt_w"/>
                                          </p:val>
                                        </p:tav>
                                      </p:tavLst>
                                    </p:anim>
                                    <p:anim calcmode="lin" valueType="num">
                                      <p:cBhvr>
                                        <p:cTn id="8" dur="500" fill="hold"/>
                                        <p:tgtEl>
                                          <p:spTgt spid="174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8313" y="5273675"/>
            <a:ext cx="8229600" cy="1584325"/>
          </a:xfrm>
        </p:spPr>
        <p:txBody>
          <a:bodyPr/>
          <a:lstStyle/>
          <a:p>
            <a:pPr algn="ctr"/>
            <a:r>
              <a:rPr lang="ar-SA" sz="2400" b="1" i="1">
                <a:solidFill>
                  <a:schemeClr val="accent1"/>
                </a:solidFill>
              </a:rPr>
              <a:t>8- قانون كنترل</a:t>
            </a:r>
            <a:r>
              <a:rPr lang="ar-SA" sz="2400">
                <a:solidFill>
                  <a:schemeClr val="accent1"/>
                </a:solidFill>
              </a:rPr>
              <a:t/>
            </a:r>
            <a:br>
              <a:rPr lang="ar-SA" sz="2400">
                <a:solidFill>
                  <a:schemeClr val="accent1"/>
                </a:solidFill>
              </a:rPr>
            </a:br>
            <a:r>
              <a:rPr lang="ar-SA" sz="2400">
                <a:solidFill>
                  <a:schemeClr val="accent1"/>
                </a:solidFill>
              </a:rPr>
              <a:t>سلامتي ، شادي و عملكرد درست از طريق كنترل كامل افكار، اعمال و شرايط پيرامونمان به وجود مي آيد</a:t>
            </a:r>
            <a:endParaRPr lang="en-US" sz="2400">
              <a:solidFill>
                <a:schemeClr val="accent1"/>
              </a:solidFill>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2000" fill="hold"/>
                                        <p:tgtEl>
                                          <p:spTgt spid="19458"/>
                                        </p:tgtEl>
                                        <p:attrNameLst>
                                          <p:attrName>ppt_w</p:attrName>
                                        </p:attrNameLst>
                                      </p:cBhvr>
                                      <p:tavLst>
                                        <p:tav tm="0">
                                          <p:val>
                                            <p:strVal val="#ppt_w"/>
                                          </p:val>
                                        </p:tav>
                                        <p:tav tm="100000">
                                          <p:val>
                                            <p:strVal val="#ppt_w"/>
                                          </p:val>
                                        </p:tav>
                                      </p:tavLst>
                                    </p:anim>
                                    <p:anim calcmode="lin" valueType="num">
                                      <p:cBhvr>
                                        <p:cTn id="8" dur="2000" fill="hold"/>
                                        <p:tgtEl>
                                          <p:spTgt spid="19458"/>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9458"/>
                                        </p:tgtEl>
                                        <p:attrNameLst>
                                          <p:attrName>ppt_x</p:attrName>
                                        </p:attrNameLst>
                                      </p:cBhvr>
                                      <p:tavLst>
                                        <p:tav tm="0">
                                          <p:val>
                                            <p:strVal val="#ppt_x-.4"/>
                                          </p:val>
                                        </p:tav>
                                        <p:tav tm="100000">
                                          <p:val>
                                            <p:strVal val="#ppt_x"/>
                                          </p:val>
                                        </p:tav>
                                      </p:tavLst>
                                    </p:anim>
                                    <p:anim calcmode="lin" valueType="num">
                                      <p:cBhvr>
                                        <p:cTn id="10" dur="2000" fill="hold"/>
                                        <p:tgtEl>
                                          <p:spTgt spid="19458"/>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173</TotalTime>
  <Words>106</Words>
  <Application>Microsoft Office PowerPoint</Application>
  <PresentationFormat>On-screen Show (4:3)</PresentationFormat>
  <Paragraphs>31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Ocean</vt:lpstr>
      <vt:lpstr>30 قانون جهانی موفقیت</vt:lpstr>
      <vt:lpstr>1- قانون انگيزه  هر چه مي گوييد يا انجام مي دهيد از تمايلات دروني، خواسته هاي شما سرچشمه مي گيرد. پس براي رسيدن به موفقيت بايد انگيزه ها را مشخص كرد تا با يك برنامه ريزي اصولي به هدف رسيد. </vt:lpstr>
      <vt:lpstr>2- قانون انتظار  اگر با اعتماد به نفس، انتظار وقوع چيزي را در جهان پيرامونتان داشته باشيد آن چيز به وقوع مي پيوندد. شما هميشه هماهنگ با انتظارات تان عمل مي كنيد و اين انتظارات بر رفتار و چگونگي برخورد اطرافيانتان تأثير مي گذارد</vt:lpstr>
      <vt:lpstr>3- قانون تمركز  هر چيزي را كه روي آن تمركز كرده و به آن فكر كنيد در زندگي واقعي، شكل گرفته و گسترش پيدا مي كند. بنابراين بايد فكر خود را بر چيزهايي متمركز كنيد كه واقعاً طالب آن هستيد.</vt:lpstr>
      <vt:lpstr>4- قانون عادت  حداقل 95 درصد از كارهايي كه انجام مي دهيم از روي عادت است. پس مي توانيم عادت هايي را كه موفقيت مان را تضمين مي كنند در خود پرورش دهيم؛ و تا هنگامي كه رفتار مورد نظر به صورت اتوماتيك و غير ارادي انجام نشود، تمرين و تكرار آگاهانه و مداوم آن را ادامه دهيم.</vt:lpstr>
      <vt:lpstr>5- قانون انتخاب   زندگي ما نتيجه انتخاب هاي ما تا اين لحظه است. چون هميشه در انتخاب افكار خود آزاد هستيم، كنترل كامل زندگي و تمامي آن چه برايمان اتفاق مي افتد در دست خودمان است. </vt:lpstr>
      <vt:lpstr>6- قانون تفكر مثبت  براي رسيدن به موفقيت و شادي، تفكر مثبت امري ضروري است. شيوه تفكر شما نشان دهنده ي ارزش ها، اعتقادات و انتظارات شماست.</vt:lpstr>
      <vt:lpstr>7- قانون تغيير  تغيير ، غير قابل اجتناب است و ما بايد استاد تغيير باشيم نه قرباني آن</vt:lpstr>
      <vt:lpstr>8- قانون كنترل سلامتي ، شادي و عملكرد درست از طريق كنترل كامل افكار، اعمال و شرايط پيرامونمان به وجود مي آيد</vt:lpstr>
      <vt:lpstr>9- قانون مسؤوليت  هر چه و هر كجا كه هستيد به خاطر آن است كه خودتان اين طور خواسته ايد. مسووليت كامل آن چه كه هستيد ، آن چه كه به دست آورده ايد و آن چه كه خواهيد شد بر عهده خود شماست</vt:lpstr>
      <vt:lpstr>10- قانون پاداش عالم در نظم كامل به سر مي برد و ما پاداش كامل اعمالمان را مي گيريم. هميشه از همان دست كه مي دهيم از همان دست مي گيريم. اگراز عالم بيشتر دريافت مي كنيد به اين دليل است كه بيشتر مي بخشيد</vt:lpstr>
      <vt:lpstr>11- قانون خدمت  پاداش هايي را كه در زندگي مي گيريد با ميزان خدمت شما به ديگران رابطه مستقيم دارد. هر چه بيشتر براي بهبود زندگي و سعادت ديگران كار كنيد و توانايي هاي خود را افزايش دهيد، در عرصه هاي مختلف زندگي خود بيشتر پيشرفت مي كنيد</vt:lpstr>
      <vt:lpstr>12- قانون علت و معلول  هر چه به دليلي رخ مي دهد. براي هر علتي معلولي است و براي هر معلولي علت يا علت هاي به خصوصي وجود دارد، چه از آن ها اطلاع داشته باشيد چه نداشته باشيد. چيزي به اسم اتفاق وجود ندارد. در زندگي هر كاري را كه بخواهيد مي توانيد انجام دهيد به شرط آن كه تصميم بگيريد كه دقيقاً چه مي خواهيد و سپس عمل كنيد</vt:lpstr>
      <vt:lpstr>13- قانون ذهن شما تبديل به همان چيزي مي شويد كه درباره آن بيشتر فكر مي كنيد. پس هميشه درباره چيزهايي فكر كنيد كه واقعاً طالب آن هستيد</vt:lpstr>
      <vt:lpstr>14- قانون عينيت يافتن ذهنيات  دنياي پيرامون شما تجلي فيزيكي دنياي درون شماست. كار اصلي شما در زندگي اين است كه زندگي مورد علاقه خود را در درون خود خلق كنيد. زندگي ايده آل خود را با تمام جزييات آن مجسم كنيد و اين تصوير ذهني را تا زماني كه در دنياي پيرامون شما تحقق پيدا كند حفظ كنيد</vt:lpstr>
      <vt:lpstr>15- قانون رابطه مستقيم زندگي بيروني شما بازتاب زندگي دروني شماست. بين طرز تفكر و احساسات دروني شما ، و عملكرد و تجارب بيروني تان رابطه مستقيم وجود دارد. روابط اجتماعي ، وضعيت جسماني شرايط مالي و موفيت هاي شما بازتاب دنياي دروني شماست</vt:lpstr>
      <vt:lpstr>16- قانون باور هر چيزي را كه عميقاً باور داشته باشيد به واقعيت تبديل مي شود. شما آن چه را كه مي بينيد باور نمي كنيد بلكه آن چيزي را مي بينيد كه قبلاً به عنوان باور انتخاب كرده ايد. پس بايد باورهاي محدود كننده اي را كه مانع موفقيت شما هستند شناسايي كنيد و آن ها را از بين ببريد</vt:lpstr>
      <vt:lpstr>17- قانون ارزش ها  نحوه عملكرد شما هميشه با زير بنايي ترين ارزش ها و اعتقادات شما هماهنگ است. آن چه كه ارزش هايي را كه واقعاً به آن اعتقاد داريد بيان مي كند ادعاهاي شما نيست بلكه گفته ها، اعمال و انتخاب هاي شما به ويژه در هنگام ناراحتي و عصبانيت است</vt:lpstr>
      <vt:lpstr>18- قانون تأثير تلاش  همه اميد ها، روياها، هدف ها و آرمان هاي ما در گرو سخت كوشي است. هر چه بيشتر تلاش كنيم؛ موفقيت بيشتري كسب خواهيم كرد</vt:lpstr>
      <vt:lpstr>19- قانون آمادگي  در هر حوزه اي موفق ترين افراد ، آن هايي هستند كه وقت بيشتري را صرف کسب آمادگي براي انجام كارها مي كنند. عملكرد خوب نتيجه آمادگي كامل است</vt:lpstr>
      <vt:lpstr>20- قانون حد توانايي  شايد براي انجام همه كارها وقت كافي وجود نداشته باشد ولي هميشه براي انجام مهم ترين كارها وقت كافي هست. هر چه بيشتر كار كنيم كارايي بيشتري پيدا مي كنيم. اما بايد اموري را بر عهده بگيريم كه در حد توانمان باشد</vt:lpstr>
      <vt:lpstr>21- قانون تصميم  مصمم بودن از ويژگي هاي اساسي افراد موفق است. در زندگي هر جهشي در جهت پيشرفت هنگامي حاصل مي شود كه در موردي تصميم روشني گرفته باشيم</vt:lpstr>
      <vt:lpstr>22- قانون خلاقيت ذهن ما مي تواند به هر چيزي كه باور داشته باشد دست يابد . هر نوع پيشرفتي در زندگي با يك ايده آغاز مي شود و چون توانايي ما در خلق ايده هاي جديد نامحدود است آينده نيز محدوديتي نخواهد داشت</vt:lpstr>
      <vt:lpstr>23- قانون استقامت  معيار ايمان به خود، توانايي استقامت در برابر سختي ها، شكست ها و نااميدي هاست . استقامت ويژگي اساسي موفقيت است . اگر به اندازه كافي استقامت كنيم، طبيعتاً سرانجام موفق خواهيم شد</vt:lpstr>
      <vt:lpstr>24- قانون صداقت خوشبختي زماني به سراغ ما مي آيد كه تصميم بگيريم هماهنگ با والاترين ارزش ها و عميق ترين اعتقادات خود زندگي كنيم. همواره بايد با آن بهترين بهترين ها كه در درون مان وجود دارد صادق باشيم</vt:lpstr>
      <vt:lpstr>25- قانون انعطاف پذيري  در تعيين اهداف خود قاطعيت داشته باشيد، اما در مورد روش دست يابي به آن ها انعطاف پذير باشيد. درعصر تحولات سريع و رقابت شديد، انعطاف پذيري از ضروريات است</vt:lpstr>
      <vt:lpstr>26- قانون خوشبختي  كيفيت زندگي ما را احساسمان در هر لحظه تعيين مي كند واحساس ما را تفسير خودمان از وقايع پيرامونمان مشخص مي سازد، نه خود وقايع. هرگز براي اين كه تجربه خوشي از دوران كودكي داشته باشيد دير نيست. كافي است گذشته را مرور كنيد و روشي را كه براي تفسير تجربيات خود داشته ايد تغيير دهيد</vt:lpstr>
      <vt:lpstr>27- قانون تعجيل  ما همواره دوست داريم كه هر چه زودتر به آرزوهايمان برسيم، به هميت دليل است كه در تمام عرصه هاي زندگي بي قراريم</vt:lpstr>
      <vt:lpstr>28- قانون فرصت بهترين فرصت ها اغلب در معمولي ترين موقعيت هاي زندگي مان به وجود مي آيد. پس بزرگترين فرصت ها به احتمال زياد هميشه در دسترس ماست</vt:lpstr>
      <vt:lpstr>29- قانون خود شكوفائي  شما مي توانيد هر چه را كه براي رسيدن به اهداف تعيين شده خود به آن نياز داريد بياموزيد. آن هايي كه مي آموزند توانا هستند</vt:lpstr>
      <vt:lpstr>30- قانون بخشندگي  هر چه بيشتر ، بدون انتظار پاداش به ديگران خدمت كنيد خير و نيكي بيشتري به شما مي رسد، آن هم از جاهايي كه اصلاً انتظار نداريد. شما تنها در صورتي حقيقتاً خوشبخت خواهيد شد كه احساس كنيد به دليل خدمت به ديگران انسان با ارزشي هستيد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 قانون جهانی موفقیت</dc:title>
  <dc:creator>www.honarestan.hostzi.com</dc:creator>
  <cp:lastModifiedBy>769</cp:lastModifiedBy>
  <cp:revision>6</cp:revision>
  <dcterms:created xsi:type="dcterms:W3CDTF">2009-10-31T08:28:15Z</dcterms:created>
  <dcterms:modified xsi:type="dcterms:W3CDTF">2015-11-22T13:00:53Z</dcterms:modified>
</cp:coreProperties>
</file>