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notesMasterIdLst>
    <p:notesMasterId r:id="rId22"/>
  </p:notesMasterIdLst>
  <p:sldIdLst>
    <p:sldId id="256" r:id="rId2"/>
    <p:sldId id="257" r:id="rId3"/>
    <p:sldId id="258" r:id="rId4"/>
    <p:sldId id="289" r:id="rId5"/>
    <p:sldId id="290" r:id="rId6"/>
    <p:sldId id="291" r:id="rId7"/>
    <p:sldId id="292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93" r:id="rId17"/>
    <p:sldId id="294" r:id="rId18"/>
    <p:sldId id="295" r:id="rId19"/>
    <p:sldId id="296" r:id="rId20"/>
    <p:sldId id="297" r:id="rId2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 autoAdjust="0"/>
    <p:restoredTop sz="88314" autoAdjust="0"/>
  </p:normalViewPr>
  <p:slideViewPr>
    <p:cSldViewPr>
      <p:cViewPr>
        <p:scale>
          <a:sx n="95" d="100"/>
          <a:sy n="95" d="100"/>
        </p:scale>
        <p:origin x="-852" y="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2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117F5EF-8FB6-4413-B8D8-DEB3B3E4540C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ACD5953-C0F5-4B3B-B4E6-FBD1C5E96D0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CD5953-C0F5-4B3B-B4E6-FBD1C5E96D0F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22DD80B-CB4A-4FBA-B5F7-20CF2B96DB2B}" type="datetimeFigureOut">
              <a:rPr lang="fa-IR" smtClean="0"/>
              <a:pPr/>
              <a:t>02/10/1437</a:t>
            </a:fld>
            <a:endParaRPr lang="fa-I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4138E5A-BEC5-4E5E-8AC5-5CBAF8188279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8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5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2071701"/>
          </a:xfrm>
        </p:spPr>
        <p:txBody>
          <a:bodyPr>
            <a:normAutofit fontScale="90000"/>
          </a:bodyPr>
          <a:lstStyle/>
          <a:p>
            <a:pPr algn="ctr"/>
            <a:r>
              <a:rPr lang="fa-IR" b="1" dirty="0"/>
              <a:t>آموزش بهداشت روان </a:t>
            </a:r>
            <a:r>
              <a:rPr lang="en-US" dirty="0"/>
              <a:t/>
            </a:r>
            <a:br>
              <a:rPr lang="en-US" dirty="0"/>
            </a:br>
            <a:r>
              <a:rPr lang="fa-IR" b="1" dirty="0"/>
              <a:t>براي </a:t>
            </a:r>
            <a:r>
              <a:rPr lang="en-US" dirty="0"/>
              <a:t/>
            </a:r>
            <a:br>
              <a:rPr lang="en-US" dirty="0"/>
            </a:br>
            <a:r>
              <a:rPr lang="fa-IR" b="1" dirty="0" smtClean="0"/>
              <a:t>دانشجویان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71876"/>
            <a:ext cx="6400800" cy="2928958"/>
          </a:xfrm>
        </p:spPr>
        <p:txBody>
          <a:bodyPr>
            <a:normAutofit/>
          </a:bodyPr>
          <a:lstStyle/>
          <a:p>
            <a:pPr algn="r"/>
            <a:endParaRPr lang="fa-IR" sz="2200" b="1" dirty="0" smtClean="0"/>
          </a:p>
          <a:p>
            <a:pPr algn="r"/>
            <a:r>
              <a:rPr lang="fa-IR" sz="2200" b="1" dirty="0" smtClean="0"/>
              <a:t>دكتر </a:t>
            </a:r>
            <a:r>
              <a:rPr lang="fa-IR" sz="2200" b="1" dirty="0"/>
              <a:t>حسن پالاهنگ </a:t>
            </a:r>
            <a:endParaRPr lang="en-US" sz="2200" dirty="0"/>
          </a:p>
          <a:p>
            <a:pPr algn="r"/>
            <a:r>
              <a:rPr lang="fa-IR" sz="2200" b="1" dirty="0"/>
              <a:t>استاديار </a:t>
            </a:r>
            <a:r>
              <a:rPr lang="fa-IR" sz="2200" b="1" dirty="0" smtClean="0"/>
              <a:t>دانشگاه علوم پزشکی شهرکرد</a:t>
            </a:r>
            <a:endParaRPr lang="en-US" sz="2200" dirty="0"/>
          </a:p>
          <a:p>
            <a:pPr algn="r"/>
            <a:endParaRPr lang="fa-IR" dirty="0"/>
          </a:p>
        </p:txBody>
      </p:sp>
    </p:spTree>
  </p:cSld>
  <p:clrMapOvr>
    <a:masterClrMapping/>
  </p:clrMapOvr>
  <p:transition spd="slow">
    <p:dissolve/>
    <p:sndAc>
      <p:stSnd>
        <p:snd r:embed="rId3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/>
              <a:t>عدم توانایی به تاخیر انداختن تمایلات،</a:t>
            </a:r>
            <a:endParaRPr lang="en-US" dirty="0"/>
          </a:p>
          <a:p>
            <a:pPr lvl="0"/>
            <a:r>
              <a:rPr lang="fa-IR" dirty="0"/>
              <a:t>عصبانیت های مکرر و و غیر قابل کنترل،</a:t>
            </a:r>
            <a:endParaRPr lang="en-US" dirty="0"/>
          </a:p>
          <a:p>
            <a:pPr lvl="0"/>
            <a:r>
              <a:rPr lang="fa-IR" dirty="0"/>
              <a:t>افت عملکرد شغلی، تحصیلی و خانوادگی،</a:t>
            </a:r>
            <a:endParaRPr lang="en-US" dirty="0"/>
          </a:p>
          <a:p>
            <a:pPr lvl="0"/>
            <a:r>
              <a:rPr lang="fa-IR" dirty="0"/>
              <a:t>بی توجهی به سلامت و بهداشت فردی خود،</a:t>
            </a:r>
            <a:endParaRPr lang="en-US" dirty="0"/>
          </a:p>
          <a:p>
            <a:pPr lvl="0"/>
            <a:r>
              <a:rPr lang="fa-IR" dirty="0"/>
              <a:t>مصرف سیگار ومواد مخدر حتی به صورت تفریحی،</a:t>
            </a:r>
            <a:endParaRPr lang="en-US" dirty="0"/>
          </a:p>
          <a:p>
            <a:pPr lvl="0"/>
            <a:r>
              <a:rPr lang="fa-IR" dirty="0"/>
              <a:t>گوشه گیری(قطع و یا کاهش روابط اجتماعی)،</a:t>
            </a:r>
            <a:endParaRPr lang="en-US" dirty="0"/>
          </a:p>
          <a:p>
            <a:pPr lvl="0"/>
            <a:r>
              <a:rPr lang="fa-IR" dirty="0"/>
              <a:t>غیبت های مکرر ، ترک خدمت های طولانی و تمایل به تعویض مکرر شغل بدون دلیل موجه،</a:t>
            </a:r>
            <a:endParaRPr lang="en-US" dirty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/>
              <a:t> </a:t>
            </a:r>
            <a:r>
              <a:rPr lang="en-US" dirty="0"/>
              <a:t/>
            </a:r>
            <a:br>
              <a:rPr lang="en-US" dirty="0"/>
            </a:br>
            <a:r>
              <a:rPr lang="fa-IR" b="1" dirty="0"/>
              <a:t>علائم هشدار دهنده در ابتلاء به بیماریهای اعصاب و روان 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  <p:transition spd="slow">
    <p:wipe dir="d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a-IR" dirty="0" smtClean="0"/>
              <a:t>دو دلی در تصمیم گیری های مهم زندگی از قبیل انتخاب شغل و ازدواج،</a:t>
            </a:r>
            <a:endParaRPr lang="en-US" dirty="0" smtClean="0"/>
          </a:p>
          <a:p>
            <a:pPr lvl="0"/>
            <a:r>
              <a:rPr lang="fa-IR" dirty="0" smtClean="0"/>
              <a:t>دعوا های مکرر و خشونت های فیزیکی در خانواده،</a:t>
            </a:r>
            <a:endParaRPr lang="en-US" dirty="0" smtClean="0"/>
          </a:p>
          <a:p>
            <a:pPr lvl="0"/>
            <a:r>
              <a:rPr lang="fa-IR" dirty="0" smtClean="0"/>
              <a:t>ناتوانی در برنامه ریزیَ و مشکلات اقتصادی مزمن و دائمی،</a:t>
            </a:r>
            <a:endParaRPr lang="en-US" dirty="0" smtClean="0"/>
          </a:p>
          <a:p>
            <a:pPr lvl="0"/>
            <a:r>
              <a:rPr lang="fa-IR" dirty="0" smtClean="0"/>
              <a:t>احساس مداوم تشویش و نگرانی بی دلیل.</a:t>
            </a:r>
            <a:endParaRPr lang="en-US" dirty="0" smtClean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علائم هشدار دهنده در ابتلاء به بیماریهای اعصاب و روان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 spd="med">
    <p:wheel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خلق گرفته و غمگین،</a:t>
            </a:r>
            <a:endParaRPr lang="en-US" dirty="0" smtClean="0"/>
          </a:p>
          <a:p>
            <a:pPr lvl="0"/>
            <a:r>
              <a:rPr lang="fa-IR" dirty="0" smtClean="0"/>
              <a:t>کاهش علاقه به چیز هایی که قبلاٌ دوست شان داشتیم،</a:t>
            </a:r>
            <a:endParaRPr lang="en-US" dirty="0" smtClean="0"/>
          </a:p>
          <a:p>
            <a:pPr lvl="0"/>
            <a:r>
              <a:rPr lang="fa-IR" dirty="0" smtClean="0"/>
              <a:t>عدم لذت بردن از چیز هایی که قبلاٌ از آنها لذت می بردیم،</a:t>
            </a:r>
            <a:endParaRPr lang="en-US" dirty="0" smtClean="0"/>
          </a:p>
          <a:p>
            <a:pPr lvl="0"/>
            <a:r>
              <a:rPr lang="fa-IR" dirty="0" smtClean="0"/>
              <a:t>سرزنش کردن بی مورد خود و یا احساس بی ارزشی،</a:t>
            </a:r>
            <a:endParaRPr lang="en-US" dirty="0" smtClean="0"/>
          </a:p>
          <a:p>
            <a:pPr lvl="0"/>
            <a:r>
              <a:rPr lang="fa-IR" dirty="0" smtClean="0"/>
              <a:t>مشکل در تمرکز وتصمیم گیری،</a:t>
            </a:r>
            <a:endParaRPr lang="en-US" dirty="0" smtClean="0"/>
          </a:p>
          <a:p>
            <a:pPr lvl="0"/>
            <a:r>
              <a:rPr lang="fa-IR" dirty="0" smtClean="0"/>
              <a:t>بی قراری</a:t>
            </a:r>
          </a:p>
          <a:p>
            <a:pPr lvl="0"/>
            <a:r>
              <a:rPr lang="fa-IR" dirty="0" smtClean="0"/>
              <a:t>درد های پراکنده بدنی بدون علت جسمي مشخص،</a:t>
            </a:r>
            <a:endParaRPr lang="en-US" dirty="0" smtClean="0"/>
          </a:p>
          <a:p>
            <a:pPr lvl="0"/>
            <a:endParaRPr lang="en-US" dirty="0" smtClean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علائم و نشانه های مهم افسردگی و اضطراب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 spd="med"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a-IR" dirty="0" smtClean="0"/>
              <a:t>طپش و افزایش ضربان قلب،</a:t>
            </a:r>
            <a:endParaRPr lang="en-US" dirty="0" smtClean="0"/>
          </a:p>
          <a:p>
            <a:pPr lvl="0"/>
            <a:r>
              <a:rPr lang="fa-IR" dirty="0" smtClean="0"/>
              <a:t>دلشوره، اضطراب و نگرانی بی مورد نسبت به آینده،</a:t>
            </a:r>
            <a:endParaRPr lang="en-US" dirty="0" smtClean="0"/>
          </a:p>
          <a:p>
            <a:pPr lvl="0"/>
            <a:r>
              <a:rPr lang="fa-IR" dirty="0" smtClean="0"/>
              <a:t>داغ شدن و سرد شدن دست و پا،</a:t>
            </a:r>
            <a:endParaRPr lang="en-US" dirty="0" smtClean="0"/>
          </a:p>
          <a:p>
            <a:pPr lvl="0"/>
            <a:r>
              <a:rPr lang="fa-IR" dirty="0" smtClean="0"/>
              <a:t>کاهش و یا افزایش خواب،</a:t>
            </a:r>
            <a:endParaRPr lang="en-US" dirty="0" smtClean="0"/>
          </a:p>
          <a:p>
            <a:pPr lvl="0"/>
            <a:r>
              <a:rPr lang="fa-IR" dirty="0" smtClean="0"/>
              <a:t>کاهش و یا افزایش اشتها،</a:t>
            </a:r>
            <a:endParaRPr lang="en-US" dirty="0" smtClean="0"/>
          </a:p>
          <a:p>
            <a:pPr lvl="0"/>
            <a:r>
              <a:rPr lang="fa-IR" dirty="0" smtClean="0"/>
              <a:t>دیدن خوابهای وحشتناک،</a:t>
            </a:r>
            <a:endParaRPr lang="en-US" dirty="0" smtClean="0"/>
          </a:p>
          <a:p>
            <a:pPr lvl="0"/>
            <a:r>
              <a:rPr lang="fa-IR" dirty="0" smtClean="0"/>
              <a:t>عرق کردن زیاد بدون تحرک زیاد.</a:t>
            </a:r>
            <a:endParaRPr lang="en-US" dirty="0" smtClean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علائم و نشانه های مهم افسردگی و اضطراب 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 spd="slow">
    <p:newsflash/>
    <p:sndAc>
      <p:stSnd>
        <p:snd r:embed="rId2" name="wind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ورزش كنيد.</a:t>
            </a:r>
            <a:endParaRPr lang="en-US" dirty="0" smtClean="0"/>
          </a:p>
          <a:p>
            <a:r>
              <a:rPr lang="fa-IR" dirty="0" smtClean="0"/>
              <a:t> </a:t>
            </a:r>
            <a:r>
              <a:rPr lang="fa-IR" b="1" dirty="0" smtClean="0"/>
              <a:t>با دوستان و آشنايان ارتباط عاطفي برقراركنيد.</a:t>
            </a:r>
            <a:endParaRPr lang="en-US" dirty="0" smtClean="0"/>
          </a:p>
          <a:p>
            <a:r>
              <a:rPr lang="fa-IR" dirty="0" smtClean="0"/>
              <a:t> </a:t>
            </a:r>
            <a:r>
              <a:rPr lang="fa-IR" b="1" dirty="0" smtClean="0"/>
              <a:t>با خداوند راز و نياز كنيد.</a:t>
            </a:r>
          </a:p>
          <a:p>
            <a:r>
              <a:rPr lang="fa-IR" b="1" dirty="0" smtClean="0"/>
              <a:t>در زندگي خود نظم و ترتيب برقرار كنيد.</a:t>
            </a:r>
          </a:p>
          <a:p>
            <a:r>
              <a:rPr lang="fa-IR" b="1" dirty="0" smtClean="0"/>
              <a:t>به كارهاي مورد علاقه بپردازيد.</a:t>
            </a:r>
          </a:p>
          <a:p>
            <a:r>
              <a:rPr lang="fa-IR" b="1" dirty="0" smtClean="0"/>
              <a:t>سر سفره با فرزندان و همسر خود شوخي بكنيد.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 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/>
              <a:t>روشهای مقابله با اضطراب و افسردگی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 spd="med">
    <p:split dir="in"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b="1" dirty="0" smtClean="0"/>
              <a:t>برنامه خواب و استراحت خود را تنظيم كنيد.</a:t>
            </a:r>
            <a:endParaRPr lang="en-US" dirty="0" smtClean="0"/>
          </a:p>
          <a:p>
            <a:r>
              <a:rPr lang="fa-IR" b="1" dirty="0" smtClean="0"/>
              <a:t>از مصرف خودسرانه داروها خودداري كنيد.</a:t>
            </a:r>
          </a:p>
          <a:p>
            <a:r>
              <a:rPr lang="fa-IR" b="1" dirty="0" smtClean="0"/>
              <a:t>از مطرح کردن مشکلات خود به افراد غیر متخصص خودداری کنید.</a:t>
            </a:r>
          </a:p>
          <a:p>
            <a:r>
              <a:rPr lang="fa-IR" b="1" dirty="0" smtClean="0"/>
              <a:t>افکار منفی خود را بنویسید و بلافاصله این افکار را با متضاد آن جایگزین کنید.</a:t>
            </a:r>
            <a:endParaRPr lang="en-US" dirty="0" smtClean="0"/>
          </a:p>
          <a:p>
            <a:endParaRPr lang="fa-IR" b="1" dirty="0" smtClean="0"/>
          </a:p>
          <a:p>
            <a:endParaRPr lang="en-US" dirty="0" smtClean="0"/>
          </a:p>
          <a:p>
            <a:endParaRPr lang="fa-IR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روشهای مقابله با اضطراب و افسردگی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ransition spd="slow">
    <p:plus/>
    <p:sndAc>
      <p:stSnd>
        <p:snd r:embed="rId2" name="drumroll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a-IR" dirty="0" smtClean="0"/>
              <a:t>1- </a:t>
            </a:r>
            <a:r>
              <a:rPr lang="fa-IR" b="1" dirty="0" smtClean="0"/>
              <a:t>من در جر و بحث های احتمالی همسرم با فرزندانم هميشه نقش بی طرفی را اتخاذ می کنم.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1لف: بلی     ب: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b="1" dirty="0" smtClean="0"/>
              <a:t>2-من در مهمانی های خانوادگی فرصت نمی کنم شرکت کنم.</a:t>
            </a:r>
            <a:endParaRPr lang="en-US" dirty="0" smtClean="0"/>
          </a:p>
          <a:p>
            <a:pPr>
              <a:buNone/>
            </a:pPr>
            <a:r>
              <a:rPr lang="fa-IR" dirty="0" smtClean="0"/>
              <a:t>  الف: بلی      ب: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b="1" dirty="0" smtClean="0"/>
              <a:t>3-ما بندرت فرصت می کنيم در خانه دور هم غذا بخوريم.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الف: بلی       ب: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b="1" dirty="0" smtClean="0"/>
              <a:t>4-ما سعی می کنيم مشکلات بچه ها را سر سفره غذا حل کنيم.</a:t>
            </a:r>
            <a:endParaRPr lang="en-US" b="1" dirty="0" smtClean="0"/>
          </a:p>
          <a:p>
            <a:r>
              <a:rPr lang="fa-IR" dirty="0" smtClean="0"/>
              <a:t>الف: بلی     ب: خير</a:t>
            </a:r>
            <a:endParaRPr lang="en-US" dirty="0" smtClean="0"/>
          </a:p>
          <a:p>
            <a:pPr>
              <a:buNone/>
            </a:pP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پرسشنامه سيستم خانواده</a:t>
            </a:r>
            <a:r>
              <a:rPr lang="en-US" dirty="0" smtClean="0"/>
              <a:t/>
            </a:r>
            <a:br>
              <a:rPr lang="en-US" dirty="0" smtClean="0"/>
            </a:b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fa-IR" b="1" dirty="0" smtClean="0"/>
              <a:t>5-من بر اين سنت قديمی اعتقاد دارم که مرد بايد صبح زود برای کار از خانه خارج و در تاريکی به خانه برگردد.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الف: بلی           ب: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b="1" dirty="0" smtClean="0"/>
              <a:t>6-همسر من  از سردردهای عصبی رنج می برد.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الف: بلی            ب: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b="1" dirty="0" smtClean="0"/>
              <a:t>7-من هفته ای يک بار </a:t>
            </a:r>
            <a:r>
              <a:rPr lang="fa-IR" b="1" smtClean="0"/>
              <a:t>با فرزندم </a:t>
            </a:r>
            <a:r>
              <a:rPr lang="fa-IR" b="1" dirty="0" smtClean="0"/>
              <a:t>( دخترم يا پسرم ) از خانه بيرون می رويم.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الف: بلی             ب: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b="1" dirty="0" smtClean="0"/>
              <a:t>8-من همسرم را بهترين فرد برای تربيت فرزندانم می دانم.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fa-IR" dirty="0" smtClean="0"/>
              <a:t>الف: بلی            ب: خير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fa-IR" b="1" dirty="0" smtClean="0"/>
              <a:t>  9-من در خانه مرتباٌ بايد برای کنترل محيط کار گوش به زنگ باشم.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fa-IR" dirty="0" smtClean="0"/>
              <a:t>الف: بلی               ب: خير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r>
              <a:rPr lang="fa-IR" dirty="0" smtClean="0"/>
              <a:t>  </a:t>
            </a:r>
            <a:r>
              <a:rPr lang="fa-IR" b="1" dirty="0" smtClean="0"/>
              <a:t>10- من وقتی به خانه می رسم بچه ها خوابيده اند.</a:t>
            </a:r>
          </a:p>
          <a:p>
            <a:pPr>
              <a:buNone/>
            </a:pPr>
            <a:r>
              <a:rPr lang="fa-IR" dirty="0" smtClean="0"/>
              <a:t>   الف: بلی              ب: خير</a:t>
            </a:r>
            <a:endParaRPr lang="en-US" dirty="0" smtClean="0"/>
          </a:p>
          <a:p>
            <a:pPr>
              <a:buNone/>
            </a:pPr>
            <a:r>
              <a:rPr lang="fa-IR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fa-IR" dirty="0" smtClean="0"/>
              <a:t>  </a:t>
            </a:r>
            <a:r>
              <a:rPr lang="fa-IR" b="1" dirty="0" smtClean="0"/>
              <a:t>11-بيشتر اوقات من خودم در جلسات انجمن اوليا و مربيان مدرسه فرزندم يا فرزندانم شرکت کرده ام.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 الف: بلی             ب: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dirty="0" smtClean="0"/>
              <a:t>  </a:t>
            </a:r>
            <a:r>
              <a:rPr lang="fa-IR" b="1" dirty="0" smtClean="0"/>
              <a:t>12- من اسم فاميل معلم های بچه هايم را هميشه بلد بوده و آنها نيز مرا می شناسند و يا می شناختند. 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الف: بلی              ب: خير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dirty="0" smtClean="0"/>
              <a:t> </a:t>
            </a:r>
            <a:r>
              <a:rPr lang="fa-IR" b="1" dirty="0" smtClean="0"/>
              <a:t>13-در منزل ما همه به راحتی احساسات و مشکلات خود را بيان می کنند.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الف: بلی              ب: خير</a:t>
            </a:r>
          </a:p>
          <a:p>
            <a:pPr>
              <a:buNone/>
            </a:pPr>
            <a:r>
              <a:rPr lang="fa-IR" dirty="0" smtClean="0"/>
              <a:t> </a:t>
            </a:r>
            <a:r>
              <a:rPr lang="fa-IR" b="1" dirty="0" smtClean="0"/>
              <a:t>14-همسرم مرا فردی وظيفه شناس در زندگی مشترکمان می داند.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الف: بلی              ب: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b="1" dirty="0" smtClean="0"/>
              <a:t> 15-احساس می کنم بچه های من انتظارات مرا برآورده نکرده اند.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الف: بلی              ب: خير</a:t>
            </a:r>
            <a:endParaRPr lang="en-US" dirty="0" smtClean="0"/>
          </a:p>
          <a:p>
            <a:pPr>
              <a:buNone/>
            </a:pPr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a-IR" dirty="0"/>
              <a:t>بنا به تعریف سازمان جهانی بهداشت </a:t>
            </a:r>
            <a:r>
              <a:rPr lang="en-US" dirty="0"/>
              <a:t>(WHO)</a:t>
            </a:r>
            <a:r>
              <a:rPr lang="fa-IR" dirty="0"/>
              <a:t>، بهداشت روان فقط به معنی نبود بیماری عصبی نیست بلکه بیشتر با نوعی سلامت ذهنی ارتباط دارد. افرادی از نظر اعصاب و روان سالم هستند که ويژگی های زير را داشته باشند:</a:t>
            </a:r>
            <a:endParaRPr lang="en-US" dirty="0"/>
          </a:p>
          <a:p>
            <a:pPr lvl="0"/>
            <a:r>
              <a:rPr lang="fa-IR" dirty="0"/>
              <a:t>توانایی مقابله با مشکلات و سازگاری با تغییرات محيط،</a:t>
            </a:r>
            <a:endParaRPr lang="en-US" dirty="0"/>
          </a:p>
          <a:p>
            <a:pPr lvl="0"/>
            <a:r>
              <a:rPr lang="fa-IR" dirty="0"/>
              <a:t>توانایی تسلط بر محیط و کنترل آن، </a:t>
            </a:r>
            <a:endParaRPr lang="en-US" dirty="0"/>
          </a:p>
          <a:p>
            <a:pPr lvl="0"/>
            <a:r>
              <a:rPr lang="fa-IR" dirty="0"/>
              <a:t>مسئولیت پذیری و استفاده از توانایی های ذهنی خود،</a:t>
            </a:r>
            <a:endParaRPr lang="en-US" dirty="0"/>
          </a:p>
          <a:p>
            <a:pPr lvl="0"/>
            <a:r>
              <a:rPr lang="fa-IR" dirty="0"/>
              <a:t>توانایی برقراری ارتباط مناسب با دیگران، </a:t>
            </a:r>
            <a:endParaRPr lang="en-US" dirty="0"/>
          </a:p>
          <a:p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تعریف بهداشت روان</a:t>
            </a:r>
            <a:endParaRPr lang="fa-IR" dirty="0"/>
          </a:p>
        </p:txBody>
      </p:sp>
    </p:spTree>
  </p:cSld>
  <p:clrMapOvr>
    <a:masterClrMapping/>
  </p:clrMapOvr>
  <p:transition spd="slow">
    <p:wipe dir="d"/>
    <p:sndAc>
      <p:stSnd>
        <p:snd r:embed="rId2" name="cashreg.wav" builtIn="1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 </a:t>
            </a:r>
            <a:r>
              <a:rPr lang="fa-IR" b="1" dirty="0" smtClean="0"/>
              <a:t>16-فرزندان من از سفر با ما لذت برده و از آن استقبال می کنند.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 الف: بلی          ب</a:t>
            </a:r>
            <a:r>
              <a:rPr lang="fa-IR" smtClean="0"/>
              <a:t>: خير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dirty="0" smtClean="0"/>
              <a:t> </a:t>
            </a:r>
            <a:r>
              <a:rPr lang="fa-IR" b="1" dirty="0" smtClean="0"/>
              <a:t>17- اگر مشکلی در خانه پيش بيايد بچه ها از...... حمايت می کنند.</a:t>
            </a:r>
          </a:p>
          <a:p>
            <a:pPr>
              <a:buNone/>
            </a:pPr>
            <a:endParaRPr lang="fa-IR" b="1" dirty="0" smtClean="0"/>
          </a:p>
          <a:p>
            <a:pPr>
              <a:buNone/>
            </a:pPr>
            <a:r>
              <a:rPr lang="fa-IR" dirty="0" smtClean="0"/>
              <a:t> </a:t>
            </a:r>
            <a:r>
              <a:rPr lang="fa-IR" b="1" dirty="0" smtClean="0"/>
              <a:t>18-همسرم می گويد تو بهترين مرد دنيا بودی اگر....................</a:t>
            </a:r>
          </a:p>
          <a:p>
            <a:pPr>
              <a:buNone/>
            </a:pPr>
            <a:r>
              <a:rPr lang="fa-IR" b="1" dirty="0" smtClean="0"/>
              <a:t>     .............................................</a:t>
            </a:r>
            <a:endParaRPr lang="fa-IR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احترام به شخصیت خود و دیگران </a:t>
            </a:r>
            <a:endParaRPr lang="fa-IR" dirty="0" smtClean="0"/>
          </a:p>
          <a:p>
            <a:r>
              <a:rPr lang="fa-IR" dirty="0"/>
              <a:t>شناختن محدودیت های خود و دیگران </a:t>
            </a:r>
            <a:endParaRPr lang="fa-IR" dirty="0" smtClean="0"/>
          </a:p>
          <a:p>
            <a:r>
              <a:rPr lang="en-US" dirty="0"/>
              <a:t> </a:t>
            </a:r>
            <a:r>
              <a:rPr lang="fa-IR" dirty="0"/>
              <a:t>دانستن این حقیقت که رفتار انسان معلول عواملی </a:t>
            </a:r>
            <a:r>
              <a:rPr lang="fa-IR" dirty="0" smtClean="0"/>
              <a:t>است. </a:t>
            </a:r>
          </a:p>
          <a:p>
            <a:r>
              <a:rPr lang="fa-IR" dirty="0"/>
              <a:t> آگاهی به اینکه رفتار هر فرد تابع تمامیت وجود </a:t>
            </a:r>
            <a:r>
              <a:rPr lang="fa-IR" dirty="0" smtClean="0"/>
              <a:t>اوست. </a:t>
            </a:r>
          </a:p>
          <a:p>
            <a:r>
              <a:rPr lang="fa-IR" dirty="0" smtClean="0"/>
              <a:t>احتیاجات </a:t>
            </a:r>
            <a:r>
              <a:rPr lang="fa-IR" dirty="0"/>
              <a:t>و محرک </a:t>
            </a:r>
            <a:r>
              <a:rPr lang="fa-IR" dirty="0" smtClean="0"/>
              <a:t>هایی وجود دارند </a:t>
            </a:r>
            <a:r>
              <a:rPr lang="fa-IR" dirty="0"/>
              <a:t>که سبب ایجاد رفتار و اعمال انسان می </a:t>
            </a:r>
            <a:r>
              <a:rPr lang="fa-IR" dirty="0" smtClean="0"/>
              <a:t>گردد. 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b="1" dirty="0"/>
              <a:t>اصول بهداشت </a:t>
            </a:r>
            <a:r>
              <a:rPr lang="fa-IR" b="1" dirty="0" smtClean="0"/>
              <a:t>روانی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  <p:transition spd="slow">
    <p:wedge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>
              <a:buNone/>
            </a:pPr>
            <a:r>
              <a:rPr lang="fa-IR" b="1" dirty="0" smtClean="0"/>
              <a:t>  1-آيا از يک ماه گذشته تا به امروز احساس ضعف و سستی کرده ايد؟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sz="2100" dirty="0" smtClean="0"/>
              <a:t>  الف: خير                  ب: کمی                   ج: زياد                      د: خيلی زياد</a:t>
            </a:r>
          </a:p>
          <a:p>
            <a:pPr>
              <a:buNone/>
            </a:pPr>
            <a:r>
              <a:rPr lang="fa-IR" sz="2100" dirty="0" smtClean="0"/>
              <a:t>   </a:t>
            </a:r>
            <a:endParaRPr lang="en-US" sz="2100" dirty="0" smtClean="0"/>
          </a:p>
          <a:p>
            <a:pPr>
              <a:buNone/>
            </a:pPr>
            <a:r>
              <a:rPr lang="fa-IR" b="1" dirty="0" smtClean="0"/>
              <a:t>  2-آيا از يک ماه گذشته تا به امروز سردرد داشته ايد؟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sz="2100" dirty="0" smtClean="0"/>
              <a:t>  الف: خير                  ب: کمی                   ج: زياد                      د: خيلی زياد</a:t>
            </a:r>
          </a:p>
          <a:p>
            <a:pPr>
              <a:buNone/>
            </a:pPr>
            <a:endParaRPr lang="fa-IR" sz="2100" dirty="0" smtClean="0"/>
          </a:p>
          <a:p>
            <a:pPr>
              <a:buNone/>
            </a:pPr>
            <a:r>
              <a:rPr lang="fa-IR" sz="2400" b="1" dirty="0" smtClean="0"/>
              <a:t>  3-آيا از يک ماه گذشته تا به امروز احساس کرده ايد که بعضی از وقتها بدنتان داغ و يا سرد می شود؟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fa-IR" sz="2400" dirty="0" smtClean="0"/>
              <a:t>   </a:t>
            </a:r>
            <a:r>
              <a:rPr lang="fa-IR" sz="2100" dirty="0" smtClean="0"/>
              <a:t>الف: خير                  ب: کمی                   ج: زياد                   د: خيلی زياد </a:t>
            </a:r>
          </a:p>
          <a:p>
            <a:pPr>
              <a:buNone/>
            </a:pPr>
            <a:endParaRPr lang="fa-IR" sz="2100" dirty="0" smtClean="0"/>
          </a:p>
          <a:p>
            <a:pPr>
              <a:buNone/>
            </a:pPr>
            <a:endParaRPr lang="en-US" sz="2100" dirty="0" smtClean="0"/>
          </a:p>
          <a:p>
            <a:pPr>
              <a:buNone/>
            </a:pPr>
            <a:r>
              <a:rPr lang="fa-IR" sz="2100" dirty="0" smtClean="0"/>
              <a:t> </a:t>
            </a:r>
            <a:endParaRPr lang="en-US" sz="2100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پرسشنامه سلامت روان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fa-IR" dirty="0" smtClean="0"/>
              <a:t>(خود را بيازماييد)</a:t>
            </a:r>
            <a:endParaRPr lang="fa-IR" dirty="0"/>
          </a:p>
        </p:txBody>
      </p:sp>
    </p:spTree>
  </p:cSld>
  <p:clrMapOvr>
    <a:masterClrMapping/>
  </p:clrMapOvr>
  <p:transition spd="slow">
    <p:wipe dir="r"/>
    <p:sndAc>
      <p:stSnd>
        <p:snd r:embed="rId2" name="breeze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a-IR" b="1" dirty="0" smtClean="0"/>
              <a:t>  4-آيا از يک ماه گذشته تا به امروز اتفاق افتاده که بر اثر نگرانی دچار بی خوابی شده باشيد؟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 </a:t>
            </a:r>
            <a:r>
              <a:rPr lang="fa-IR" sz="2100" dirty="0" smtClean="0"/>
              <a:t>الف: خير                  ب: کمی                   ج: زياد               د: خيلی زياد </a:t>
            </a:r>
          </a:p>
          <a:p>
            <a:pPr>
              <a:buNone/>
            </a:pPr>
            <a:r>
              <a:rPr lang="fa-IR" sz="2400" b="1" dirty="0" smtClean="0"/>
              <a:t>   5-آيا از يک ماه گذشته تا به امروز شبها وسط خواب بيدار می شويد؟</a:t>
            </a:r>
            <a:endParaRPr lang="en-US" sz="2400" b="1" dirty="0" smtClean="0"/>
          </a:p>
          <a:p>
            <a:pPr>
              <a:buNone/>
            </a:pPr>
            <a:r>
              <a:rPr lang="fa-IR" sz="2300" dirty="0" smtClean="0"/>
              <a:t>    الف: خير                    ب: کمی               ج: زياد            د: خيلی زياد</a:t>
            </a:r>
            <a:r>
              <a:rPr lang="fa-IR" sz="2400" dirty="0" smtClean="0"/>
              <a:t> </a:t>
            </a:r>
            <a:endParaRPr lang="en-US" sz="2400" dirty="0" smtClean="0"/>
          </a:p>
          <a:p>
            <a:pPr>
              <a:buNone/>
            </a:pPr>
            <a:r>
              <a:rPr lang="fa-IR" sz="2400" b="1" dirty="0" smtClean="0"/>
              <a:t>   6-آيا از يک ماه گذشته تا به امروز احساس کرده ايد که دائماٌ تحت فشار هستيد؟</a:t>
            </a:r>
            <a:endParaRPr lang="en-US" sz="2400" b="1" dirty="0" smtClean="0"/>
          </a:p>
          <a:p>
            <a:pPr>
              <a:buNone/>
            </a:pPr>
            <a:r>
              <a:rPr lang="fa-IR" sz="2400" dirty="0" smtClean="0"/>
              <a:t>   </a:t>
            </a:r>
            <a:r>
              <a:rPr lang="fa-IR" sz="2300" dirty="0" smtClean="0"/>
              <a:t>الف: خير              ب: کمی               ج: زياد                   د: خيلی زياد</a:t>
            </a:r>
            <a:endParaRPr lang="en-US" sz="2300" dirty="0" smtClean="0"/>
          </a:p>
          <a:p>
            <a:pPr>
              <a:buNone/>
            </a:pPr>
            <a:r>
              <a:rPr lang="fa-IR" sz="2400" b="1" dirty="0" smtClean="0"/>
              <a:t>   7-آيا از يک ماه گذشته تا به امروز عصبانی و بد خلق شده ايد؟</a:t>
            </a:r>
            <a:endParaRPr lang="en-US" sz="2400" b="1" dirty="0" smtClean="0"/>
          </a:p>
          <a:p>
            <a:pPr>
              <a:buNone/>
            </a:pPr>
            <a:r>
              <a:rPr lang="fa-IR" sz="2400" dirty="0" smtClean="0"/>
              <a:t>   </a:t>
            </a:r>
            <a:r>
              <a:rPr lang="fa-IR" sz="2300" dirty="0" smtClean="0"/>
              <a:t>الف: خير         ب: کمی                ج: زياد                   د: </a:t>
            </a:r>
            <a:r>
              <a:rPr lang="fa-IR" sz="2100" dirty="0" smtClean="0"/>
              <a:t>خيلی</a:t>
            </a:r>
            <a:r>
              <a:rPr lang="fa-IR" sz="2300" dirty="0" smtClean="0"/>
              <a:t> زياد </a:t>
            </a:r>
            <a:endParaRPr lang="en-US" sz="2300" dirty="0" smtClean="0"/>
          </a:p>
          <a:p>
            <a:pPr>
              <a:buNone/>
            </a:pPr>
            <a:endParaRPr lang="en-US" sz="2100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 spd="slow">
    <p:wipe dir="r"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a-IR" dirty="0" smtClean="0"/>
              <a:t>  </a:t>
            </a:r>
            <a:r>
              <a:rPr lang="fa-IR" b="1" dirty="0" smtClean="0"/>
              <a:t>8-آيا از يک ماه گذشته تا به امروز احساس کرده ايد که در تمامی مدت دلشوره داريد؟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</a:t>
            </a:r>
            <a:r>
              <a:rPr lang="fa-IR" sz="2300" dirty="0" smtClean="0"/>
              <a:t> الف: خير                  ب: کمی                   ج: زياد                 د: خيلی زياد</a:t>
            </a:r>
          </a:p>
          <a:p>
            <a:pPr>
              <a:buNone/>
            </a:pPr>
            <a:r>
              <a:rPr lang="fa-IR" sz="2300" dirty="0" smtClean="0"/>
              <a:t> </a:t>
            </a:r>
            <a:endParaRPr lang="en-US" sz="2300" dirty="0" smtClean="0"/>
          </a:p>
          <a:p>
            <a:pPr>
              <a:buNone/>
            </a:pPr>
            <a:r>
              <a:rPr lang="fa-IR" dirty="0" smtClean="0"/>
              <a:t> </a:t>
            </a:r>
            <a:r>
              <a:rPr lang="fa-IR" b="1" dirty="0" smtClean="0"/>
              <a:t>9-آيا از يک ماه گذشته تا به امروز اتفاق افتاده که کارها نسبت به گذشته بيشتر وقت شما را بگيرد؟</a:t>
            </a:r>
            <a:endParaRPr lang="en-US" b="1" dirty="0" smtClean="0"/>
          </a:p>
          <a:p>
            <a:pPr>
              <a:buNone/>
            </a:pPr>
            <a:r>
              <a:rPr lang="fa-IR" sz="2300" dirty="0" smtClean="0"/>
              <a:t>   الف: خير                  ب: کمی                    ج: زياد                 د: خيلی زياد </a:t>
            </a:r>
          </a:p>
          <a:p>
            <a:pPr>
              <a:buNone/>
            </a:pPr>
            <a:endParaRPr lang="en-US" sz="2300" dirty="0" smtClean="0"/>
          </a:p>
          <a:p>
            <a:pPr>
              <a:buNone/>
            </a:pPr>
            <a:r>
              <a:rPr lang="fa-IR" b="1" dirty="0" smtClean="0"/>
              <a:t>10- آيا از يک ماه گذشته تا به امروز بطور کلی احساس کرده ايد که کارها را خوب انجام نمی دهيد؟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</a:t>
            </a:r>
            <a:r>
              <a:rPr lang="fa-IR" sz="2300" dirty="0" smtClean="0"/>
              <a:t>الف: خير             ب: کمی               ج: زياد                      د: خيلی زياد</a:t>
            </a:r>
            <a:endParaRPr lang="en-US" sz="2300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 spd="slow">
    <p:wipe/>
    <p:sndAc>
      <p:stSnd>
        <p:snd r:embed="rId2" name="hammer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a-IR" b="1" dirty="0" smtClean="0"/>
              <a:t>   11- آيا از يک ماه گذشته تا به امروز در تصميم گيري ها مردد و دو دل شده ايد؟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 الف: خير                 ب: کمی                   ج: زياد                      د: خيلی زياد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a-IR" b="1" dirty="0" smtClean="0"/>
              <a:t>  12- آيا از يک ماه گذشته تا به امروز احساس کرده ايد که از فعاليتهای روزمره لذت نمی بريد؟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الف: خير                   ب: کمی                   ج: زياد                      د: خيلی زياد</a:t>
            </a:r>
            <a:endParaRPr lang="en-US" dirty="0" smtClean="0"/>
          </a:p>
          <a:p>
            <a:pPr>
              <a:buNone/>
            </a:pPr>
            <a:r>
              <a:rPr lang="fa-IR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fa-IR" b="1" dirty="0" smtClean="0"/>
              <a:t>  13- آيا از يک ماه گذشته تا به امروز احساس کرده ايد که خسته شده ايد و ميخواهيد مدتی استراحت کنيد؟</a:t>
            </a:r>
            <a:endParaRPr lang="en-US" b="1" dirty="0" smtClean="0"/>
          </a:p>
          <a:p>
            <a:pPr>
              <a:buNone/>
            </a:pPr>
            <a:r>
              <a:rPr lang="fa-IR" dirty="0" smtClean="0"/>
              <a:t>     الف: خير                 ب: کمی                ج: زياد                       د: خيلی زياد</a:t>
            </a:r>
            <a:endParaRPr lang="en-US" dirty="0" smtClean="0"/>
          </a:p>
          <a:p>
            <a:pPr>
              <a:buNone/>
            </a:pPr>
            <a:r>
              <a:rPr lang="fa-IR" b="1" dirty="0" smtClean="0"/>
              <a:t> 14- آيا از يک ماه گذشته تا به امروز احساس کرده ايد مثل گذشته نقش مفيدی ايفاء نمی کنيد؟</a:t>
            </a:r>
            <a:endParaRPr lang="en-US" b="1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fa-IR" dirty="0" smtClean="0"/>
              <a:t>    الف: خير                  ب: کمی               ج: زياد                       د: خيلی زياد</a:t>
            </a:r>
            <a:endParaRPr lang="en-US" dirty="0" smtClean="0"/>
          </a:p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 spd="slow">
    <p:wipe/>
    <p:sndAc>
      <p:stSnd>
        <p:snd r:embed="rId2" name="camera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فرايند اسناد يعني تلاش در سنجش و ارزشيابي دقيق مردم بر اساس رفتار </a:t>
            </a:r>
            <a:r>
              <a:rPr lang="fa-IR" dirty="0" smtClean="0"/>
              <a:t>آنان</a:t>
            </a:r>
            <a:endParaRPr lang="en-US" dirty="0" smtClean="0"/>
          </a:p>
          <a:p>
            <a:r>
              <a:rPr lang="fa-IR" dirty="0" smtClean="0"/>
              <a:t>منبع کنترل: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- بیرونی </a:t>
            </a:r>
          </a:p>
          <a:p>
            <a:pPr>
              <a:buNone/>
            </a:pPr>
            <a:r>
              <a:rPr lang="fa-IR" dirty="0"/>
              <a:t> </a:t>
            </a:r>
            <a:r>
              <a:rPr lang="fa-IR" dirty="0" smtClean="0"/>
              <a:t> - درونی</a:t>
            </a: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/>
              <a:t>فرايند </a:t>
            </a:r>
            <a:r>
              <a:rPr lang="fa-IR" b="1" dirty="0" smtClean="0"/>
              <a:t>اسناد</a:t>
            </a:r>
            <a:endParaRPr lang="fa-IR" dirty="0"/>
          </a:p>
        </p:txBody>
      </p:sp>
    </p:spTree>
  </p:cSld>
  <p:clrMapOvr>
    <a:masterClrMapping/>
  </p:clrMapOvr>
  <p:transition spd="slow">
    <p:strips/>
    <p:sndAc>
      <p:stSnd>
        <p:snd r:embed="rId2" name="chimes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sz="4000" dirty="0"/>
              <a:t>علل بيماريهاي </a:t>
            </a:r>
            <a:r>
              <a:rPr lang="fa-IR" sz="4000" dirty="0" smtClean="0"/>
              <a:t>اعصاب و روان </a:t>
            </a:r>
            <a:r>
              <a:rPr lang="fa-IR" sz="4000" dirty="0"/>
              <a:t>را مي توان به دو دسته تقسيم </a:t>
            </a:r>
            <a:r>
              <a:rPr lang="fa-IR" sz="4000" dirty="0" smtClean="0"/>
              <a:t>كرد:</a:t>
            </a:r>
          </a:p>
          <a:p>
            <a:pPr lvl="0">
              <a:buNone/>
            </a:pPr>
            <a:r>
              <a:rPr lang="fa-IR" sz="3600" dirty="0"/>
              <a:t> </a:t>
            </a:r>
            <a:r>
              <a:rPr lang="fa-IR" sz="3600" dirty="0" smtClean="0"/>
              <a:t> -  </a:t>
            </a:r>
            <a:r>
              <a:rPr lang="fa-IR" sz="3600" dirty="0"/>
              <a:t>عوامل جسماني (شامل اختلال در عملکرد مغز و عوامل ارثي</a:t>
            </a:r>
            <a:r>
              <a:rPr lang="fa-IR" sz="3600" dirty="0" smtClean="0"/>
              <a:t>)،</a:t>
            </a:r>
          </a:p>
          <a:p>
            <a:pPr>
              <a:buNone/>
            </a:pPr>
            <a:r>
              <a:rPr lang="fa-IR" dirty="0" smtClean="0"/>
              <a:t>  - </a:t>
            </a:r>
            <a:r>
              <a:rPr lang="fa-IR" dirty="0"/>
              <a:t>عوامل محيطي ( شامل عوامل جغرافيايي ، اجتماعي ، فرهنگي ، اقتصادي و </a:t>
            </a:r>
            <a:r>
              <a:rPr lang="en-US" dirty="0"/>
              <a:t>…</a:t>
            </a:r>
            <a:r>
              <a:rPr lang="fa-IR" dirty="0"/>
              <a:t> ).</a:t>
            </a:r>
            <a:endParaRPr lang="en-US" dirty="0"/>
          </a:p>
          <a:p>
            <a:pPr lvl="0">
              <a:buNone/>
            </a:pPr>
            <a:endParaRPr lang="en-US" dirty="0"/>
          </a:p>
          <a:p>
            <a:pPr>
              <a:buNone/>
            </a:pPr>
            <a:endParaRPr lang="fa-I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sz="4000" b="1" dirty="0"/>
              <a:t>عوامل موثر در ابتلاء به بیماری های اعصاب و روان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</p:spTree>
  </p:cSld>
  <p:clrMapOvr>
    <a:masterClrMapping/>
  </p:clrMapOvr>
  <p:transition spd="med">
    <p:cover dir="lu"/>
    <p:sndAc>
      <p:stSnd>
        <p:snd r:embed="rId2" name="coin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711</TotalTime>
  <Words>1241</Words>
  <Application>Microsoft Office PowerPoint</Application>
  <PresentationFormat>On-screen Show (4:3)</PresentationFormat>
  <Paragraphs>163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Concourse</vt:lpstr>
      <vt:lpstr>آموزش بهداشت روان  براي  دانشجویان  </vt:lpstr>
      <vt:lpstr>تعریف بهداشت روان</vt:lpstr>
      <vt:lpstr>اصول بهداشت روانی </vt:lpstr>
      <vt:lpstr>پرسشنامه سلامت روان (خود را بيازماييد)</vt:lpstr>
      <vt:lpstr>Slide 5</vt:lpstr>
      <vt:lpstr>Slide 6</vt:lpstr>
      <vt:lpstr>Slide 7</vt:lpstr>
      <vt:lpstr>فرايند اسناد</vt:lpstr>
      <vt:lpstr>عوامل موثر در ابتلاء به بیماری های اعصاب و روان </vt:lpstr>
      <vt:lpstr>  علائم هشدار دهنده در ابتلاء به بیماریهای اعصاب و روان  </vt:lpstr>
      <vt:lpstr>علائم هشدار دهنده در ابتلاء به بیماریهای اعصاب و روان  </vt:lpstr>
      <vt:lpstr>علائم و نشانه های مهم افسردگی و اضطراب  </vt:lpstr>
      <vt:lpstr>علائم و نشانه های مهم افسردگی و اضطراب  </vt:lpstr>
      <vt:lpstr>  روشهای مقابله با اضطراب و افسردگی </vt:lpstr>
      <vt:lpstr>روشهای مقابله با اضطراب و افسردگی </vt:lpstr>
      <vt:lpstr>پرسشنامه سيستم خانواده </vt:lpstr>
      <vt:lpstr>Slide 17</vt:lpstr>
      <vt:lpstr>Slide 18</vt:lpstr>
      <vt:lpstr>Slide 19</vt:lpstr>
      <vt:lpstr>Slide 20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آموزش بهداشت روان  براي  مدیران شركت فولاد مباركه </dc:title>
  <dc:creator>M.GH</dc:creator>
  <cp:lastModifiedBy>769</cp:lastModifiedBy>
  <cp:revision>26</cp:revision>
  <dcterms:created xsi:type="dcterms:W3CDTF">2010-04-29T03:30:16Z</dcterms:created>
  <dcterms:modified xsi:type="dcterms:W3CDTF">2015-11-22T12:57:00Z</dcterms:modified>
</cp:coreProperties>
</file>