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1" r:id="rId4"/>
    <p:sldId id="262" r:id="rId5"/>
    <p:sldId id="259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96241E-EF02-461B-BFF0-6B65ED3EC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fld id="{5705D776-3BE9-4E54-ADA4-796BBEC153B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7200" dirty="0" smtClean="0">
                <a:cs typeface="B Titr" pitchFamily="2" charset="-78"/>
              </a:rPr>
              <a:t>جنگ سایبری</a:t>
            </a:r>
            <a:endParaRPr lang="en-US" sz="72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6705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>
                <a:cs typeface="B Nazanin" pitchFamily="2" charset="-78"/>
              </a:rPr>
              <a:t>جنگ سایبری چیست؟ </a:t>
            </a:r>
            <a:r>
              <a:rPr lang="en-US" dirty="0">
                <a:cs typeface="B Nazanin" pitchFamily="2" charset="-78"/>
              </a:rPr>
              <a:t/>
            </a:r>
            <a:br>
              <a:rPr lang="en-US" dirty="0"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800" y="2667000"/>
            <a:ext cx="3886200" cy="3347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dirty="0" smtClean="0">
                <a:cs typeface="B Nazanin" pitchFamily="2" charset="-78"/>
              </a:rPr>
              <a:t>جنگ سایبری می‌تواند بین دولت‌ها یا از برخی جهات حتی بین بازیگران غیردولتی اتفاق افتد. در این جنگ، هدایت دقیق و مناسب نیروها بسیار دشوار است، هدف می‌تواند نظامی، صنعتی، غیرنظامی یا حتی فضای سروری باشد که مطمئناً به مشتریان بسیاری خدمات ارائه می‌دهد.</a:t>
            </a:r>
            <a:endParaRPr lang="fa-IR" dirty="0" smtClean="0">
              <a:cs typeface="B Nazanin" pitchFamily="2" charset="-78"/>
            </a:endParaRPr>
          </a:p>
        </p:txBody>
      </p:sp>
      <p:pic>
        <p:nvPicPr>
          <p:cNvPr id="1026" name="Picture 2" descr="C:\Documents and Settings\Administrator.IT-NAZARIAN\Desktop\search\pic\saib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" y="2691384"/>
            <a:ext cx="4857750" cy="3886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1459721"/>
            <a:ext cx="81534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dirty="0" smtClean="0">
                <a:cs typeface="B Nazanin" pitchFamily="2" charset="-78"/>
              </a:rPr>
              <a:t>جنگ اطلاعاتی یعنی کاربرد اطلاعات و سیستم‌های اطلاعاتی به عنوان یک سلاح در درگیری‌هایی که اطلاعات و سیستم‌های اطلاعاتی یک هدف نظامی مهم به شمار می روند.</a:t>
            </a:r>
            <a:endParaRPr lang="fa-IR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Nazanin" pitchFamily="2" charset="-78"/>
              </a:rPr>
              <a:t>هدف جنگ سایبری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dirty="0" smtClean="0">
                <a:cs typeface="B Nazanin" pitchFamily="2" charset="-78"/>
              </a:rPr>
              <a:t>در جنگ سایبر تلاش می شود تا همه چیز را درباره دشمن بدانیم و در عین‌حال نگذاریم او هیچ چیزی درباره ما بداند. به بیان دیگر، </a:t>
            </a:r>
            <a:r>
              <a:rPr lang="ar-SA" b="1" dirty="0" smtClean="0">
                <a:cs typeface="B Nazanin" pitchFamily="2" charset="-78"/>
              </a:rPr>
              <a:t>هدف اصلی در جنگ سایبر بر هم زدن "موازنه اطلاعات و دانش" به نفع نیروهای خودی است، بویژه اگر "موازنه توان رزمی" وجود ندارد</a:t>
            </a:r>
            <a:r>
              <a:rPr lang="ar-SA" dirty="0" smtClean="0">
                <a:cs typeface="B Nazanin" pitchFamily="2" charset="-78"/>
              </a:rPr>
              <a:t>، بنابراین در جنگ سایبر می توان با بهره‌گیری از دانش برتر، ضعف سرمایه و نفرات کمتر را جبران کرده و به پیروزی قاطع دست یافت.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4" name="Picture 3" descr="96464597341192071221012505279152116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886200"/>
            <a:ext cx="2286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2238"/>
            <a:ext cx="6705600" cy="563562"/>
          </a:xfrm>
        </p:spPr>
        <p:txBody>
          <a:bodyPr/>
          <a:lstStyle/>
          <a:p>
            <a:pPr algn="ctr"/>
            <a:r>
              <a:rPr lang="ar-SA" dirty="0">
                <a:cs typeface="B Nazanin" pitchFamily="2" charset="-78"/>
              </a:rPr>
              <a:t>ویژگی‌های جنگ سایبری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07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dirty="0" smtClean="0">
                <a:cs typeface="B Nazanin" pitchFamily="2" charset="-78"/>
              </a:rPr>
              <a:t>- جنگ سایبری به بازیگران این امکان را می‌دهد که بدون توسل به جنگ مسلحانه، به اهداف سیاسی و راهبردی خود دست یابند.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- فضای مجازی قدرت غیرواقعی به بازیگران کوچک و کم‌اهمیت می‌دهد.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- با استفاده از آدرس‌ </a:t>
            </a:r>
            <a:r>
              <a:rPr lang="en-US" dirty="0" smtClean="0">
                <a:cs typeface="B Nazanin" pitchFamily="2" charset="-78"/>
              </a:rPr>
              <a:t>IP</a:t>
            </a:r>
            <a:r>
              <a:rPr lang="ar-SA" dirty="0" smtClean="0">
                <a:cs typeface="B Nazanin" pitchFamily="2" charset="-78"/>
              </a:rPr>
              <a:t> اشتباه، سرورهای خارجی و اسامی مستعار، مهاجمان می‌توانند در عین ناشناس بودن و مصونیت نسبی برای مدت کوتاهی فعالیت کنند.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pic>
        <p:nvPicPr>
          <p:cNvPr id="4" name="Picture 3" descr="http://www.gerdab.ir/files/fa/news/1390/10/8/18603_5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399" y="3657600"/>
            <a:ext cx="407040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cs typeface="B Nazanin" pitchFamily="2" charset="-78"/>
              </a:rPr>
              <a:t>ویژگی‌های جنگ سایبری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57200"/>
            <a:ext cx="7848600" cy="4212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- در فضای مجازی، مرز بین نظامی و غیرنظامی و نیز فیزیکی و مجازی چندان روشن و شفاف نیست، از این رو قدرت یا از طریق دولت‌ها، بازیگران غیردولتی اعمال می‌‌شود یا از طریق پروکسی.</a:t>
            </a:r>
            <a:endParaRPr lang="fa-IR" dirty="0" smtClean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- در کنار سایر میدان های سنتی نبرد مثل زمین، هوا، دریا و فضا باید فضای مجازی را "پنجمین میدان نبرد" دانست؛ جنگ سایبری از اجزای جدید این محیط چند بعدی است، اما کاملاً جدا از آن در نظر گرفته نمی‌شود.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- در فضای مجازی، اقدامات شبه‌جنگی به احتمال زیاد همراه با سایر اشکال زور و منازعه رخ می‌دهد، اما روش‌ها و ابزارهای جنگ سایبری قطعاً متفاوت از سایر جنگ‌ها خواهد بود.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2050" name="Picture 2" descr="C:\Documents and Settings\Administrator.IT-NAZARIAN\Desktop\search\pic\imag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67200"/>
            <a:ext cx="3555826" cy="235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ا</a:t>
            </a:r>
            <a:r>
              <a:rPr lang="ar-SA" b="1" dirty="0" smtClean="0">
                <a:cs typeface="B Nazanin" pitchFamily="2" charset="-78"/>
              </a:rPr>
              <a:t>شک</a:t>
            </a:r>
            <a:r>
              <a:rPr lang="fa-IR" b="1" dirty="0" smtClean="0">
                <a:cs typeface="B Nazanin" pitchFamily="2" charset="-78"/>
              </a:rPr>
              <a:t>ا</a:t>
            </a:r>
            <a:r>
              <a:rPr lang="ar-SA" b="1" dirty="0" smtClean="0">
                <a:cs typeface="B Nazanin" pitchFamily="2" charset="-78"/>
              </a:rPr>
              <a:t>ل </a:t>
            </a:r>
            <a:r>
              <a:rPr lang="ar-SA" b="1" dirty="0">
                <a:cs typeface="B Nazanin" pitchFamily="2" charset="-78"/>
              </a:rPr>
              <a:t>مختلف جنگ اطلاعاتی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39083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۱ – </a:t>
            </a:r>
            <a:r>
              <a:rPr lang="ar-SA" dirty="0" smtClean="0">
                <a:cs typeface="B Nazanin" pitchFamily="2" charset="-78"/>
              </a:rPr>
              <a:t>جنگ فرماندهی و کنترل که هدف آن قطع کردن سر دشمن، یعنی از بین بردن مغز متفکر دشمن است.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۲ – </a:t>
            </a:r>
            <a:r>
              <a:rPr lang="ar-SA" dirty="0" smtClean="0">
                <a:cs typeface="B Nazanin" pitchFamily="2" charset="-78"/>
              </a:rPr>
              <a:t>جنگ بر پایه اطلاعات که متشکل از طراحی، حفاظت و ممانعت از دسترسی به سیستم هایی است که برای برتری بر فضای نبرد در جستجوی دانش کافی هستند.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۳ – </a:t>
            </a:r>
            <a:r>
              <a:rPr lang="ar-SA" dirty="0" smtClean="0">
                <a:cs typeface="B Nazanin" pitchFamily="2" charset="-78"/>
              </a:rPr>
              <a:t>جنگ الکترونیک که شامل تکنیک‌های رادیویی، الکترونیک یا رمزنگاری است.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۴ – </a:t>
            </a:r>
            <a:r>
              <a:rPr lang="ar-SA" dirty="0" smtClean="0">
                <a:cs typeface="B Nazanin" pitchFamily="2" charset="-78"/>
              </a:rPr>
              <a:t>جنگ روانی که در آن از اطلاعات برای تغییر ذهنیت و طرز فکر دوستان، بی‌طرف‌ها و دشمنان استفاده می شود.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۵ – </a:t>
            </a:r>
            <a:r>
              <a:rPr lang="ar-SA" dirty="0" smtClean="0">
                <a:cs typeface="B Nazanin" pitchFamily="2" charset="-78"/>
              </a:rPr>
              <a:t>جنگ هکرها که در آن به سیستم‌های رایانه‌ای حمله می شود.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۶ – </a:t>
            </a:r>
            <a:r>
              <a:rPr lang="ar-SA" dirty="0" smtClean="0">
                <a:cs typeface="B Nazanin" pitchFamily="2" charset="-78"/>
              </a:rPr>
              <a:t>جنگ اطلاعاتی اقتصادی که به دنبال ایجاد مانع در برابر اطلاعات یا تسهیل جریان اطلاعات با هدف کسب برتری اقتصادی است.</a:t>
            </a:r>
            <a:br>
              <a:rPr lang="ar-SA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/>
            </a:r>
            <a:br>
              <a:rPr lang="ar-SA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۷ – </a:t>
            </a:r>
            <a:r>
              <a:rPr lang="ar-SA" dirty="0" smtClean="0">
                <a:cs typeface="B Nazanin" pitchFamily="2" charset="-78"/>
              </a:rPr>
              <a:t>جنگ سایبر که ترکیبی از همه موارد شش گانه بالاست.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3074" name="Picture 2" descr="C:\Documents and Settings\Administrator.IT-NAZARIAN\Desktop\search\pic\psyop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626864"/>
            <a:ext cx="3352801" cy="2231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Nazanin" pitchFamily="2" charset="-78"/>
              </a:rPr>
              <a:t>راهکارهای مبارزه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016133"/>
            <a:ext cx="8229600" cy="555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شناخت کامل ابعاد جنگ نرم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ايجاد وحدت و فضاي همگرايي بين تمامی نهادها و اقشار مختلف درون نظام برای پاسداشت اتحاد ملی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تبيين و شناساندن ترفندهای استکباری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ایجاد آگاهی، شفاف‌سازی و توسعه آموزش برای اقشاری که بیشتر مورد هدف می‌باشند تا با عوامل، اهداف و راههای نفوذ کاملاً آشنا شوند. در این راستا می‌توان به  برگزاري سلسله هم‌انديشي‌ها و تبادل‌نظر در این زمینه پرداخت. 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دانش افزایى و هوشمندسازى آنلاین جامعه در برابر تهدیدات نرم، آستانه مقاومت ملى و کارآمدى نظام در محیط‏هاى مجازى را ارتقاء مى‏دهد</a:t>
            </a:r>
            <a:r>
              <a:rPr lang="en-US" sz="1700" dirty="0" smtClean="0">
                <a:cs typeface="B Nazanin" pitchFamily="2" charset="-78"/>
              </a:rPr>
              <a:t>.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همکاري و همفکري انديشمندان، نخبگان و پيشروان جامعه 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هوشياري همه بخشها در مقابل مطالب اشتباهي که تلاش مي‌شود به جامعه القا شود.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توجه به افکار عمومی و سعی بر ارائه واقعیات </a:t>
            </a:r>
            <a:endParaRPr lang="en-US" sz="1700" dirty="0" smtClean="0"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cs typeface="B Nazanin" pitchFamily="2" charset="-78"/>
              </a:rPr>
              <a:t>تأكيد بر مشترك‌ها و هويت ملي و مذهبي</a:t>
            </a:r>
            <a:endParaRPr lang="en-US" sz="1700" dirty="0" smtClean="0">
              <a:cs typeface="B Nazanin" pitchFamily="2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latin typeface="Tahoma" pitchFamily="34" charset="0"/>
                <a:ea typeface="Times New Roman" pitchFamily="18" charset="0"/>
                <a:cs typeface="B Nazanin" pitchFamily="2" charset="-78"/>
              </a:rPr>
              <a:t>حمایت از مطبوعات</a:t>
            </a:r>
            <a:endParaRPr lang="en-US" sz="1700" dirty="0" smtClean="0">
              <a:latin typeface="Arial" pitchFamily="34" charset="0"/>
              <a:cs typeface="B Nazanin" pitchFamily="2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latin typeface="Tahoma" pitchFamily="34" charset="0"/>
                <a:ea typeface="Times New Roman" pitchFamily="18" charset="0"/>
                <a:cs typeface="B Nazanin" pitchFamily="2" charset="-78"/>
              </a:rPr>
              <a:t>تقسیم کار بین بخشهای مختلف بدلیل کم بودن تعداد داخل نسبت به دشمنان</a:t>
            </a:r>
            <a:endParaRPr lang="en-US" sz="1700" dirty="0" smtClean="0">
              <a:latin typeface="Tahoma" pitchFamily="34" charset="0"/>
              <a:ea typeface="Times New Roman" pitchFamily="18" charset="0"/>
              <a:cs typeface="B Nazanin" pitchFamily="2" charset="-78"/>
            </a:endParaRPr>
          </a:p>
          <a:p>
            <a:pPr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a-IR" sz="1700" dirty="0" smtClean="0">
                <a:latin typeface="Tahoma" pitchFamily="34" charset="0"/>
                <a:ea typeface="Times New Roman" pitchFamily="18" charset="0"/>
                <a:cs typeface="B Nazanin" pitchFamily="2" charset="-78"/>
              </a:rPr>
              <a:t>افزایش میزان اعتماد عمومی ملت ها نسبت به دولتشان</a:t>
            </a:r>
            <a:endParaRPr lang="en-US" sz="1700" dirty="0" smtClean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855704"/>
            <a:ext cx="8229600" cy="5773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طرح نظام جامع امنیت اجتماعى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آموزش‏هاى‏ راهبردى، بستر مقابله هدفمند با آسیب‏هاى جنگ رایانه‏اى و تقویت عمق استراتژیک نظام در محیط سایبر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قانونمند کردن مقابله با این نوع جرایم مجازی. به عنوان نمونه می‌توان به بعضی از وقایعی که در این زمینه رخ می‌دهد اشاره نمود: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2" indent="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افزایش نشر بلوتوث‏هاى شخصى و خانوادگى بویژه افراد مشهور در حوزه‏هاى ورزشى و هنرى؛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2" indent="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en-US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 </a:t>
            </a: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افزایش انتشار بلوتوث‏هاى مستهجن و غیر اخلاقى؛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2" indent="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en-US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 </a:t>
            </a: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گسترش شایعات براندازانه و یا تبلیغ علیه نظام توسط پیام‏هاى کوتاه تلفن همراه؛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2" indent="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en-US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 </a:t>
            </a: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گسترش وبلاگ‏هاى براندازانه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628650" marR="0" lvl="1" indent="-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عدم ارسال اطلاعات دارای طبقه‌بندی از طریق اینترنت و دیگر محیط‌های مجازی ناامن و همچنین در بلوتوث‌های تلفن همراه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1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بکارگیری ابتکار عمل نه پیروی از دشمن و ارائه راهکار در جواب مشکل ایجاد شده از سوی وی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457200" marR="0" lvl="1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45720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داشتن معرفت و بصیرت 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628650" marR="0" lvl="1" indent="-1714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"/>
              <a:tabLst>
                <a:tab pos="571500" algn="l"/>
                <a:tab pos="628650" algn="l"/>
              </a:tabLst>
            </a:pP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در اين جنگ نرم وظيفه مجموعه فرهنگي اين است كه هنر را تمام عيار و با قالبي مناسب به ميدان آورد تا اثرگذار شود.</a:t>
            </a:r>
            <a:endParaRPr kumimoji="0" lang="en-US" sz="1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fa-IR" sz="1650" dirty="0" smtClean="0">
                <a:latin typeface="Tahoma" pitchFamily="34" charset="0"/>
                <a:ea typeface="Times New Roman" pitchFamily="18" charset="0"/>
                <a:cs typeface="B Nazanin" pitchFamily="2" charset="-78"/>
              </a:rPr>
              <a:t>مقابله</a:t>
            </a:r>
            <a:r>
              <a:rPr kumimoji="0" lang="fa-IR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 با تشدید اختلافات قومی و مذهبی</a:t>
            </a:r>
            <a:r>
              <a:rPr kumimoji="0" lang="en-US" sz="1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MRT (8)</Template>
  <TotalTime>173</TotalTime>
  <Words>579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sample</vt:lpstr>
      <vt:lpstr>جنگ سایبری</vt:lpstr>
      <vt:lpstr>جنگ سایبری چیست؟  </vt:lpstr>
      <vt:lpstr>هدف جنگ سایبری</vt:lpstr>
      <vt:lpstr>ویژگی‌های جنگ سایبری </vt:lpstr>
      <vt:lpstr>ویژگی‌های جنگ سایبری </vt:lpstr>
      <vt:lpstr>اشکال مختلف جنگ اطلاعاتی </vt:lpstr>
      <vt:lpstr>راهکارهای مبارزه</vt:lpstr>
      <vt:lpstr>Slide 8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LORD</cp:lastModifiedBy>
  <cp:revision>46</cp:revision>
  <dcterms:created xsi:type="dcterms:W3CDTF">2012-04-11T05:19:40Z</dcterms:created>
  <dcterms:modified xsi:type="dcterms:W3CDTF">2015-11-17T08:16:01Z</dcterms:modified>
</cp:coreProperties>
</file>