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61" r:id="rId4"/>
    <p:sldId id="262" r:id="rId5"/>
    <p:sldId id="259" r:id="rId6"/>
    <p:sldId id="258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0" name="Rectangle 78"/>
          <p:cNvSpPr>
            <a:spLocks noChangeArrowheads="1"/>
          </p:cNvSpPr>
          <p:nvPr/>
        </p:nvSpPr>
        <p:spPr bwMode="gray">
          <a:xfrm rot="5400000">
            <a:off x="7904162" y="1163638"/>
            <a:ext cx="2098675" cy="381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54510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2057400"/>
            <a:ext cx="5791200" cy="16986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990975"/>
            <a:ext cx="57912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 rot="421294">
            <a:off x="971550" y="692150"/>
            <a:ext cx="1871663" cy="1944688"/>
            <a:chOff x="521" y="482"/>
            <a:chExt cx="1134" cy="1142"/>
          </a:xfrm>
        </p:grpSpPr>
        <p:sp>
          <p:nvSpPr>
            <p:cNvPr id="3104" name="Oval 32"/>
            <p:cNvSpPr>
              <a:spLocks noChangeArrowheads="1"/>
            </p:cNvSpPr>
            <p:nvPr userDrawn="1"/>
          </p:nvSpPr>
          <p:spPr bwMode="gray">
            <a:xfrm rot="-128649">
              <a:off x="851" y="811"/>
              <a:ext cx="479" cy="494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33"/>
            <p:cNvGrpSpPr>
              <a:grpSpLocks/>
            </p:cNvGrpSpPr>
            <p:nvPr userDrawn="1"/>
          </p:nvGrpSpPr>
          <p:grpSpPr bwMode="auto">
            <a:xfrm rot="56277">
              <a:off x="1311" y="1224"/>
              <a:ext cx="266" cy="218"/>
              <a:chOff x="3452" y="878"/>
              <a:chExt cx="402" cy="342"/>
            </a:xfrm>
          </p:grpSpPr>
          <p:sp>
            <p:nvSpPr>
              <p:cNvPr id="3106" name="Oval 34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7" name="Oval 35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8" name="Oval 36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37"/>
            <p:cNvGrpSpPr>
              <a:grpSpLocks/>
            </p:cNvGrpSpPr>
            <p:nvPr userDrawn="1"/>
          </p:nvGrpSpPr>
          <p:grpSpPr bwMode="auto">
            <a:xfrm rot="-23983151">
              <a:off x="1390" y="942"/>
              <a:ext cx="265" cy="219"/>
              <a:chOff x="3452" y="878"/>
              <a:chExt cx="402" cy="342"/>
            </a:xfrm>
          </p:grpSpPr>
          <p:sp>
            <p:nvSpPr>
              <p:cNvPr id="3110" name="Oval 38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1" name="Oval 39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2" name="Oval 40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41"/>
            <p:cNvGrpSpPr>
              <a:grpSpLocks/>
            </p:cNvGrpSpPr>
            <p:nvPr userDrawn="1"/>
          </p:nvGrpSpPr>
          <p:grpSpPr bwMode="auto">
            <a:xfrm rot="-4925197">
              <a:off x="1293" y="630"/>
              <a:ext cx="257" cy="226"/>
              <a:chOff x="3452" y="878"/>
              <a:chExt cx="402" cy="342"/>
            </a:xfrm>
          </p:grpSpPr>
          <p:sp>
            <p:nvSpPr>
              <p:cNvPr id="3114" name="Oval 42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5" name="Oval 43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6" name="Oval 44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45"/>
            <p:cNvGrpSpPr>
              <a:grpSpLocks/>
            </p:cNvGrpSpPr>
            <p:nvPr userDrawn="1"/>
          </p:nvGrpSpPr>
          <p:grpSpPr bwMode="auto">
            <a:xfrm rot="3149186">
              <a:off x="985" y="1383"/>
              <a:ext cx="257" cy="226"/>
              <a:chOff x="3452" y="878"/>
              <a:chExt cx="402" cy="342"/>
            </a:xfrm>
          </p:grpSpPr>
          <p:sp>
            <p:nvSpPr>
              <p:cNvPr id="3118" name="Oval 46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9" name="Oval 47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0" name="Oval 48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49"/>
            <p:cNvGrpSpPr>
              <a:grpSpLocks/>
            </p:cNvGrpSpPr>
            <p:nvPr userDrawn="1"/>
          </p:nvGrpSpPr>
          <p:grpSpPr bwMode="auto">
            <a:xfrm rot="-29276986">
              <a:off x="966" y="498"/>
              <a:ext cx="257" cy="226"/>
              <a:chOff x="3452" y="878"/>
              <a:chExt cx="402" cy="342"/>
            </a:xfrm>
          </p:grpSpPr>
          <p:sp>
            <p:nvSpPr>
              <p:cNvPr id="3122" name="Oval 50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3" name="Oval 51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4" name="Oval 52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53"/>
            <p:cNvGrpSpPr>
              <a:grpSpLocks/>
            </p:cNvGrpSpPr>
            <p:nvPr userDrawn="1"/>
          </p:nvGrpSpPr>
          <p:grpSpPr bwMode="auto">
            <a:xfrm rot="-10348150">
              <a:off x="628" y="649"/>
              <a:ext cx="266" cy="219"/>
              <a:chOff x="3452" y="878"/>
              <a:chExt cx="402" cy="342"/>
            </a:xfrm>
          </p:grpSpPr>
          <p:sp>
            <p:nvSpPr>
              <p:cNvPr id="3126" name="Oval 54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7" name="Oval 55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8" name="Oval 56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57"/>
            <p:cNvGrpSpPr>
              <a:grpSpLocks/>
            </p:cNvGrpSpPr>
            <p:nvPr userDrawn="1"/>
          </p:nvGrpSpPr>
          <p:grpSpPr bwMode="auto">
            <a:xfrm rot="-34593241">
              <a:off x="521" y="973"/>
              <a:ext cx="265" cy="218"/>
              <a:chOff x="3452" y="878"/>
              <a:chExt cx="402" cy="342"/>
            </a:xfrm>
          </p:grpSpPr>
          <p:sp>
            <p:nvSpPr>
              <p:cNvPr id="3130" name="Oval 58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1" name="Oval 59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2" name="Oval 60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61"/>
            <p:cNvGrpSpPr>
              <a:grpSpLocks/>
            </p:cNvGrpSpPr>
            <p:nvPr userDrawn="1"/>
          </p:nvGrpSpPr>
          <p:grpSpPr bwMode="auto">
            <a:xfrm rot="-15320246">
              <a:off x="654" y="1263"/>
              <a:ext cx="257" cy="226"/>
              <a:chOff x="3452" y="878"/>
              <a:chExt cx="402" cy="342"/>
            </a:xfrm>
          </p:grpSpPr>
          <p:sp>
            <p:nvSpPr>
              <p:cNvPr id="3134" name="Oval 62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5" name="Oval 63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6" name="Oval 64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137" name="Rectangle 65"/>
          <p:cNvSpPr>
            <a:spLocks noChangeArrowheads="1"/>
          </p:cNvSpPr>
          <p:nvPr/>
        </p:nvSpPr>
        <p:spPr bwMode="gray">
          <a:xfrm>
            <a:off x="457200" y="0"/>
            <a:ext cx="7620000" cy="3048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2431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8" name="Rectangle 66"/>
          <p:cNvSpPr>
            <a:spLocks noChangeArrowheads="1"/>
          </p:cNvSpPr>
          <p:nvPr/>
        </p:nvSpPr>
        <p:spPr bwMode="gray">
          <a:xfrm>
            <a:off x="6664325" y="-7938"/>
            <a:ext cx="2098675" cy="312738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0" name="Rectangle 68"/>
          <p:cNvSpPr>
            <a:spLocks noChangeArrowheads="1"/>
          </p:cNvSpPr>
          <p:nvPr/>
        </p:nvSpPr>
        <p:spPr bwMode="gray">
          <a:xfrm rot="10800000">
            <a:off x="2549525" y="6553200"/>
            <a:ext cx="6230938" cy="3175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1" name="Rectangle 69"/>
          <p:cNvSpPr>
            <a:spLocks noChangeArrowheads="1"/>
          </p:cNvSpPr>
          <p:nvPr/>
        </p:nvSpPr>
        <p:spPr bwMode="gray">
          <a:xfrm>
            <a:off x="8763000" y="-7938"/>
            <a:ext cx="381000" cy="314326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24314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2" name="Rectangle 70"/>
          <p:cNvSpPr>
            <a:spLocks noChangeArrowheads="1"/>
          </p:cNvSpPr>
          <p:nvPr/>
        </p:nvSpPr>
        <p:spPr bwMode="gray">
          <a:xfrm>
            <a:off x="457200" y="6554788"/>
            <a:ext cx="2098675" cy="3175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36471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3" name="Rectangle 71"/>
          <p:cNvSpPr>
            <a:spLocks noChangeArrowheads="1"/>
          </p:cNvSpPr>
          <p:nvPr/>
        </p:nvSpPr>
        <p:spPr bwMode="gray">
          <a:xfrm>
            <a:off x="0" y="6553200"/>
            <a:ext cx="457200" cy="31908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4" name="Rectangle 72"/>
          <p:cNvSpPr>
            <a:spLocks noChangeArrowheads="1"/>
          </p:cNvSpPr>
          <p:nvPr/>
        </p:nvSpPr>
        <p:spPr bwMode="gray">
          <a:xfrm>
            <a:off x="0" y="0"/>
            <a:ext cx="4572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5" name="Rectangle 73"/>
          <p:cNvSpPr>
            <a:spLocks noChangeArrowheads="1"/>
          </p:cNvSpPr>
          <p:nvPr/>
        </p:nvSpPr>
        <p:spPr bwMode="gray">
          <a:xfrm rot="5400000">
            <a:off x="-2213769" y="2510631"/>
            <a:ext cx="4876800" cy="465138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6" name="Rectangle 74"/>
          <p:cNvSpPr>
            <a:spLocks noChangeArrowheads="1"/>
          </p:cNvSpPr>
          <p:nvPr/>
        </p:nvSpPr>
        <p:spPr bwMode="gray">
          <a:xfrm rot="5400000">
            <a:off x="-575469" y="5520531"/>
            <a:ext cx="1600200" cy="465138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57647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7" name="Rectangle 75"/>
          <p:cNvSpPr>
            <a:spLocks noChangeArrowheads="1"/>
          </p:cNvSpPr>
          <p:nvPr/>
        </p:nvSpPr>
        <p:spPr bwMode="ltGray">
          <a:xfrm>
            <a:off x="8769350" y="6538913"/>
            <a:ext cx="374650" cy="3270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8824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8" name="Rectangle 76"/>
          <p:cNvSpPr>
            <a:spLocks noChangeArrowheads="1"/>
          </p:cNvSpPr>
          <p:nvPr/>
        </p:nvSpPr>
        <p:spPr bwMode="gray">
          <a:xfrm rot="5400000">
            <a:off x="6557962" y="3967163"/>
            <a:ext cx="4791075" cy="381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57647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9" name="Rectangle 77"/>
          <p:cNvSpPr>
            <a:spLocks noChangeArrowheads="1"/>
          </p:cNvSpPr>
          <p:nvPr/>
        </p:nvSpPr>
        <p:spPr bwMode="gray">
          <a:xfrm>
            <a:off x="8763000" y="1752600"/>
            <a:ext cx="381000" cy="1524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2549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2" name="Line 80"/>
          <p:cNvSpPr>
            <a:spLocks noChangeShapeType="1"/>
          </p:cNvSpPr>
          <p:nvPr/>
        </p:nvSpPr>
        <p:spPr bwMode="auto">
          <a:xfrm>
            <a:off x="0" y="304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4" name="Line 82"/>
          <p:cNvSpPr>
            <a:spLocks noChangeShapeType="1"/>
          </p:cNvSpPr>
          <p:nvPr/>
        </p:nvSpPr>
        <p:spPr bwMode="auto">
          <a:xfrm>
            <a:off x="457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5" name="Line 83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6" name="Line 84"/>
          <p:cNvSpPr>
            <a:spLocks noChangeShapeType="1"/>
          </p:cNvSpPr>
          <p:nvPr/>
        </p:nvSpPr>
        <p:spPr bwMode="auto">
          <a:xfrm flipH="1">
            <a:off x="0" y="4953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7" name="Line 85"/>
          <p:cNvSpPr>
            <a:spLocks noChangeShapeType="1"/>
          </p:cNvSpPr>
          <p:nvPr/>
        </p:nvSpPr>
        <p:spPr bwMode="auto">
          <a:xfrm>
            <a:off x="8763000" y="1752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8" name="Line 86"/>
          <p:cNvSpPr>
            <a:spLocks noChangeShapeType="1"/>
          </p:cNvSpPr>
          <p:nvPr/>
        </p:nvSpPr>
        <p:spPr bwMode="auto">
          <a:xfrm>
            <a:off x="8763000" y="190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9" name="Line 87"/>
          <p:cNvSpPr>
            <a:spLocks noChangeShapeType="1"/>
          </p:cNvSpPr>
          <p:nvPr/>
        </p:nvSpPr>
        <p:spPr bwMode="auto">
          <a:xfrm>
            <a:off x="2543175" y="6553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0" name="Line 88"/>
          <p:cNvSpPr>
            <a:spLocks noChangeShapeType="1"/>
          </p:cNvSpPr>
          <p:nvPr/>
        </p:nvSpPr>
        <p:spPr bwMode="auto">
          <a:xfrm flipV="1">
            <a:off x="6672263" y="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96241E-EF02-461B-BFF0-6B65ED3EC4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705D776-3BE9-4E54-ADA4-796BBEC153B1}" type="datetimeFigureOut">
              <a:rPr lang="en-US" smtClean="0"/>
              <a:pPr/>
              <a:t>11/17/2015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122238"/>
            <a:ext cx="2005012" cy="6027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22238"/>
            <a:ext cx="5865813" cy="6027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96241E-EF02-461B-BFF0-6B65ED3EC4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705D776-3BE9-4E54-ADA4-796BBEC153B1}" type="datetimeFigureOut">
              <a:rPr lang="en-US" smtClean="0"/>
              <a:pPr/>
              <a:t>11/17/2015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22238"/>
            <a:ext cx="6705600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228725"/>
            <a:ext cx="8023225" cy="492125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429000" y="6338888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D996241E-EF02-461B-BFF0-6B65ED3EC4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3246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5705D776-3BE9-4E54-ADA4-796BBEC153B1}" type="datetimeFigureOut">
              <a:rPr lang="en-US" smtClean="0"/>
              <a:pPr/>
              <a:t>11/17/2015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96241E-EF02-461B-BFF0-6B65ED3EC4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705D776-3BE9-4E54-ADA4-796BBEC153B1}" type="datetimeFigureOut">
              <a:rPr lang="en-US" smtClean="0"/>
              <a:pPr/>
              <a:t>11/17/2015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96241E-EF02-461B-BFF0-6B65ED3EC4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705D776-3BE9-4E54-ADA4-796BBEC153B1}" type="datetimeFigureOut">
              <a:rPr lang="en-US" smtClean="0"/>
              <a:pPr/>
              <a:t>11/17/2015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28725"/>
            <a:ext cx="3935413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7413" y="1228725"/>
            <a:ext cx="3935412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96241E-EF02-461B-BFF0-6B65ED3EC4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705D776-3BE9-4E54-ADA4-796BBEC153B1}" type="datetimeFigureOut">
              <a:rPr lang="en-US" smtClean="0"/>
              <a:pPr/>
              <a:t>11/17/2015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96241E-EF02-461B-BFF0-6B65ED3EC4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705D776-3BE9-4E54-ADA4-796BBEC153B1}" type="datetimeFigureOut">
              <a:rPr lang="en-US" smtClean="0"/>
              <a:pPr/>
              <a:t>11/17/2015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96241E-EF02-461B-BFF0-6B65ED3EC4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705D776-3BE9-4E54-ADA4-796BBEC153B1}" type="datetimeFigureOut">
              <a:rPr lang="en-US" smtClean="0"/>
              <a:pPr/>
              <a:t>11/17/2015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96241E-EF02-461B-BFF0-6B65ED3EC4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705D776-3BE9-4E54-ADA4-796BBEC153B1}" type="datetimeFigureOut">
              <a:rPr lang="en-US" smtClean="0"/>
              <a:pPr/>
              <a:t>11/17/2015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96241E-EF02-461B-BFF0-6B65ED3EC4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705D776-3BE9-4E54-ADA4-796BBEC153B1}" type="datetimeFigureOut">
              <a:rPr lang="en-US" smtClean="0"/>
              <a:pPr/>
              <a:t>11/17/2015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96241E-EF02-461B-BFF0-6B65ED3EC4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705D776-3BE9-4E54-ADA4-796BBEC153B1}" type="datetimeFigureOut">
              <a:rPr lang="en-US" smtClean="0"/>
              <a:pPr/>
              <a:t>11/17/2015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Rectangle 69"/>
          <p:cNvSpPr>
            <a:spLocks noChangeArrowheads="1"/>
          </p:cNvSpPr>
          <p:nvPr/>
        </p:nvSpPr>
        <p:spPr bwMode="gray">
          <a:xfrm>
            <a:off x="457200" y="0"/>
            <a:ext cx="8477250" cy="76835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9600" y="1228725"/>
            <a:ext cx="8023225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791200" y="6248400"/>
            <a:ext cx="28956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429000" y="6338888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996241E-EF02-461B-BFF0-6B65ED3EC4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0" y="0"/>
            <a:ext cx="457200" cy="7683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0" y="762000"/>
            <a:ext cx="457200" cy="1524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0" y="914400"/>
            <a:ext cx="457200" cy="4191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42353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gray">
          <a:xfrm>
            <a:off x="0" y="5105400"/>
            <a:ext cx="457200" cy="1544638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42353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gray">
          <a:xfrm>
            <a:off x="0" y="6656388"/>
            <a:ext cx="457200" cy="2095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gray">
          <a:xfrm>
            <a:off x="457200" y="6650038"/>
            <a:ext cx="1304925" cy="2159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gray">
          <a:xfrm>
            <a:off x="1752600" y="6650038"/>
            <a:ext cx="7391400" cy="215900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tint val="54510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gray">
          <a:xfrm>
            <a:off x="8777288" y="6656388"/>
            <a:ext cx="366712" cy="2095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84706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gray">
          <a:xfrm>
            <a:off x="8769350" y="6019800"/>
            <a:ext cx="374650" cy="6429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gray">
          <a:xfrm>
            <a:off x="8763000" y="914400"/>
            <a:ext cx="381000" cy="51054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51373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0" name="Rectangle 66"/>
          <p:cNvSpPr>
            <a:spLocks noChangeArrowheads="1"/>
          </p:cNvSpPr>
          <p:nvPr/>
        </p:nvSpPr>
        <p:spPr bwMode="gray">
          <a:xfrm>
            <a:off x="8763000" y="762000"/>
            <a:ext cx="381000" cy="1524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gray">
          <a:xfrm>
            <a:off x="8770938" y="0"/>
            <a:ext cx="373062" cy="762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gray">
          <a:xfrm>
            <a:off x="457200" y="762000"/>
            <a:ext cx="8315325" cy="1524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3333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990600" y="122238"/>
            <a:ext cx="6705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2" name="Group 104"/>
          <p:cNvGrpSpPr>
            <a:grpSpLocks/>
          </p:cNvGrpSpPr>
          <p:nvPr/>
        </p:nvGrpSpPr>
        <p:grpSpPr bwMode="auto">
          <a:xfrm>
            <a:off x="8002588" y="69850"/>
            <a:ext cx="657225" cy="636588"/>
            <a:chOff x="5041" y="44"/>
            <a:chExt cx="414" cy="401"/>
          </a:xfrm>
        </p:grpSpPr>
        <p:sp>
          <p:nvSpPr>
            <p:cNvPr id="1129" name="Oval 105"/>
            <p:cNvSpPr>
              <a:spLocks noChangeArrowheads="1"/>
            </p:cNvSpPr>
            <p:nvPr userDrawn="1"/>
          </p:nvSpPr>
          <p:spPr bwMode="gray">
            <a:xfrm rot="149948">
              <a:off x="5161" y="161"/>
              <a:ext cx="175" cy="170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06"/>
            <p:cNvGrpSpPr>
              <a:grpSpLocks/>
            </p:cNvGrpSpPr>
            <p:nvPr userDrawn="1"/>
          </p:nvGrpSpPr>
          <p:grpSpPr bwMode="auto">
            <a:xfrm rot="334874">
              <a:off x="5321" y="313"/>
              <a:ext cx="98" cy="75"/>
              <a:chOff x="3452" y="878"/>
              <a:chExt cx="402" cy="342"/>
            </a:xfrm>
          </p:grpSpPr>
          <p:sp>
            <p:nvSpPr>
              <p:cNvPr id="1131" name="Oval 107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" name="Oval 108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" name="Oval 109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10"/>
            <p:cNvGrpSpPr>
              <a:grpSpLocks/>
            </p:cNvGrpSpPr>
            <p:nvPr userDrawn="1"/>
          </p:nvGrpSpPr>
          <p:grpSpPr bwMode="auto">
            <a:xfrm rot="-23704554">
              <a:off x="5358" y="218"/>
              <a:ext cx="97" cy="75"/>
              <a:chOff x="3452" y="878"/>
              <a:chExt cx="402" cy="342"/>
            </a:xfrm>
          </p:grpSpPr>
          <p:sp>
            <p:nvSpPr>
              <p:cNvPr id="1135" name="Oval 111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" name="Oval 112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" name="Oval 113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114"/>
            <p:cNvGrpSpPr>
              <a:grpSpLocks/>
            </p:cNvGrpSpPr>
            <p:nvPr userDrawn="1"/>
          </p:nvGrpSpPr>
          <p:grpSpPr bwMode="auto">
            <a:xfrm rot="-4646600">
              <a:off x="5335" y="107"/>
              <a:ext cx="88" cy="82"/>
              <a:chOff x="3452" y="878"/>
              <a:chExt cx="402" cy="342"/>
            </a:xfrm>
          </p:grpSpPr>
          <p:sp>
            <p:nvSpPr>
              <p:cNvPr id="1139" name="Oval 115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0" name="Oval 116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" name="Oval 117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118"/>
            <p:cNvGrpSpPr>
              <a:grpSpLocks/>
            </p:cNvGrpSpPr>
            <p:nvPr userDrawn="1"/>
          </p:nvGrpSpPr>
          <p:grpSpPr bwMode="auto">
            <a:xfrm rot="2913403">
              <a:off x="5210" y="359"/>
              <a:ext cx="88" cy="83"/>
              <a:chOff x="3452" y="878"/>
              <a:chExt cx="402" cy="342"/>
            </a:xfrm>
          </p:grpSpPr>
          <p:sp>
            <p:nvSpPr>
              <p:cNvPr id="1143" name="Oval 119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4" name="Oval 120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5" name="Oval 121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122"/>
            <p:cNvGrpSpPr>
              <a:grpSpLocks/>
            </p:cNvGrpSpPr>
            <p:nvPr userDrawn="1"/>
          </p:nvGrpSpPr>
          <p:grpSpPr bwMode="auto">
            <a:xfrm rot="-29488389">
              <a:off x="5212" y="46"/>
              <a:ext cx="88" cy="83"/>
              <a:chOff x="3452" y="878"/>
              <a:chExt cx="402" cy="342"/>
            </a:xfrm>
          </p:grpSpPr>
          <p:sp>
            <p:nvSpPr>
              <p:cNvPr id="1147" name="Oval 123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" name="Oval 124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9" name="Oval 125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126"/>
            <p:cNvGrpSpPr>
              <a:grpSpLocks/>
            </p:cNvGrpSpPr>
            <p:nvPr userDrawn="1"/>
          </p:nvGrpSpPr>
          <p:grpSpPr bwMode="auto">
            <a:xfrm rot="-10069553">
              <a:off x="5089" y="95"/>
              <a:ext cx="97" cy="76"/>
              <a:chOff x="3452" y="878"/>
              <a:chExt cx="402" cy="342"/>
            </a:xfrm>
          </p:grpSpPr>
          <p:sp>
            <p:nvSpPr>
              <p:cNvPr id="1151" name="Oval 127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" name="Oval 128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3" name="Oval 129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130"/>
            <p:cNvGrpSpPr>
              <a:grpSpLocks/>
            </p:cNvGrpSpPr>
            <p:nvPr userDrawn="1"/>
          </p:nvGrpSpPr>
          <p:grpSpPr bwMode="auto">
            <a:xfrm rot="-34314642">
              <a:off x="5041" y="204"/>
              <a:ext cx="97" cy="75"/>
              <a:chOff x="3452" y="878"/>
              <a:chExt cx="402" cy="342"/>
            </a:xfrm>
          </p:grpSpPr>
          <p:sp>
            <p:nvSpPr>
              <p:cNvPr id="1155" name="Oval 131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" name="Oval 132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7" name="Oval 133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34"/>
            <p:cNvGrpSpPr>
              <a:grpSpLocks/>
            </p:cNvGrpSpPr>
            <p:nvPr userDrawn="1"/>
          </p:nvGrpSpPr>
          <p:grpSpPr bwMode="auto">
            <a:xfrm rot="-15041649">
              <a:off x="5085" y="304"/>
              <a:ext cx="88" cy="82"/>
              <a:chOff x="3452" y="878"/>
              <a:chExt cx="402" cy="342"/>
            </a:xfrm>
          </p:grpSpPr>
          <p:sp>
            <p:nvSpPr>
              <p:cNvPr id="1159" name="Oval 135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" name="Oval 136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1" name="Oval 137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62" name="Rectangle 138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3246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n-lt"/>
              </a:defRPr>
            </a:lvl1pPr>
          </a:lstStyle>
          <a:p>
            <a:fld id="{5705D776-3BE9-4E54-ADA4-796BBEC153B1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1175" name="Line 151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6" name="Line 152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7" name="Line 153"/>
          <p:cNvSpPr>
            <a:spLocks noChangeShapeType="1"/>
          </p:cNvSpPr>
          <p:nvPr/>
        </p:nvSpPr>
        <p:spPr bwMode="auto">
          <a:xfrm>
            <a:off x="0" y="66484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8" name="Line 154"/>
          <p:cNvSpPr>
            <a:spLocks noChangeShapeType="1"/>
          </p:cNvSpPr>
          <p:nvPr/>
        </p:nvSpPr>
        <p:spPr bwMode="auto">
          <a:xfrm>
            <a:off x="457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9" name="Line 15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1" name="Line 157"/>
          <p:cNvSpPr>
            <a:spLocks noChangeShapeType="1"/>
          </p:cNvSpPr>
          <p:nvPr/>
        </p:nvSpPr>
        <p:spPr bwMode="auto">
          <a:xfrm flipH="1">
            <a:off x="0" y="5105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2" name="Line 158"/>
          <p:cNvSpPr>
            <a:spLocks noChangeShapeType="1"/>
          </p:cNvSpPr>
          <p:nvPr/>
        </p:nvSpPr>
        <p:spPr bwMode="auto">
          <a:xfrm>
            <a:off x="1752600" y="6648450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3" name="Line 159"/>
          <p:cNvSpPr>
            <a:spLocks noChangeShapeType="1"/>
          </p:cNvSpPr>
          <p:nvPr/>
        </p:nvSpPr>
        <p:spPr bwMode="auto">
          <a:xfrm>
            <a:off x="8763000" y="6019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sz="7200" dirty="0" smtClean="0">
                <a:cs typeface="B Titr" pitchFamily="2" charset="-78"/>
              </a:rPr>
              <a:t>جنگ سایبری</a:t>
            </a:r>
            <a:endParaRPr lang="en-US" sz="7200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6705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ar-SA" b="1" dirty="0">
                <a:cs typeface="B Nazanin" pitchFamily="2" charset="-78"/>
              </a:rPr>
              <a:t>جنگ سایبری چیست؟ </a:t>
            </a:r>
            <a:r>
              <a:rPr lang="en-US" dirty="0">
                <a:cs typeface="B Nazanin" pitchFamily="2" charset="-78"/>
              </a:rPr>
              <a:t/>
            </a:r>
            <a:br>
              <a:rPr lang="en-US" dirty="0">
                <a:cs typeface="B Nazanin" pitchFamily="2" charset="-78"/>
              </a:rPr>
            </a:br>
            <a:endParaRPr lang="en-US" dirty="0">
              <a:cs typeface="B Nazanin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76800" y="2667000"/>
            <a:ext cx="3886200" cy="3347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200000"/>
              </a:lnSpc>
            </a:pPr>
            <a:r>
              <a:rPr lang="ar-SA" dirty="0" smtClean="0">
                <a:cs typeface="B Nazanin" pitchFamily="2" charset="-78"/>
              </a:rPr>
              <a:t>جنگ سایبری می‌تواند بین دولت‌ها یا از برخی جهات حتی بین بازیگران غیردولتی اتفاق افتد. در این جنگ، هدایت دقیق و مناسب نیروها بسیار دشوار است، هدف می‌تواند نظامی، صنعتی، غیرنظامی یا حتی فضای سروری باشد که مطمئناً به مشتریان بسیاری خدمات ارائه می‌دهد.</a:t>
            </a:r>
            <a:endParaRPr lang="fa-IR" dirty="0" smtClean="0">
              <a:cs typeface="B Nazanin" pitchFamily="2" charset="-78"/>
            </a:endParaRPr>
          </a:p>
        </p:txBody>
      </p:sp>
      <p:pic>
        <p:nvPicPr>
          <p:cNvPr id="1026" name="Picture 2" descr="C:\Documents and Settings\Administrator.IT-NAZARIAN\Desktop\search\pic\saib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" y="2691384"/>
            <a:ext cx="4857750" cy="3886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0" y="1459721"/>
            <a:ext cx="8153400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200000"/>
              </a:lnSpc>
            </a:pPr>
            <a:r>
              <a:rPr lang="ar-SA" dirty="0" smtClean="0">
                <a:cs typeface="B Nazanin" pitchFamily="2" charset="-78"/>
              </a:rPr>
              <a:t>جنگ اطلاعاتی یعنی کاربرد اطلاعات و سیستم‌های اطلاعاتی به عنوان یک سلاح در درگیری‌هایی که اطلاعات و سیستم‌های اطلاعاتی یک هدف نظامی مهم به شمار می روند.</a:t>
            </a:r>
            <a:endParaRPr lang="fa-IR" dirty="0" smtClean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dirty="0" smtClean="0">
                <a:cs typeface="B Nazanin" pitchFamily="2" charset="-78"/>
              </a:rPr>
              <a:t>هدف جنگ سایبری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600200"/>
            <a:ext cx="784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200000"/>
              </a:lnSpc>
            </a:pPr>
            <a:r>
              <a:rPr lang="ar-SA" dirty="0" smtClean="0">
                <a:cs typeface="B Nazanin" pitchFamily="2" charset="-78"/>
              </a:rPr>
              <a:t>در جنگ سایبر تلاش می شود تا همه چیز را درباره دشمن بدانیم و در عین‌حال نگذاریم او هیچ چیزی درباره ما بداند. به بیان دیگر، </a:t>
            </a:r>
            <a:r>
              <a:rPr lang="ar-SA" b="1" dirty="0" smtClean="0">
                <a:cs typeface="B Nazanin" pitchFamily="2" charset="-78"/>
              </a:rPr>
              <a:t>هدف اصلی در جنگ سایبر بر هم زدن "موازنه اطلاعات و دانش" به نفع نیروهای خودی است، بویژه اگر "موازنه توان رزمی" وجود ندارد</a:t>
            </a:r>
            <a:r>
              <a:rPr lang="ar-SA" dirty="0" smtClean="0">
                <a:cs typeface="B Nazanin" pitchFamily="2" charset="-78"/>
              </a:rPr>
              <a:t>، بنابراین در جنگ سایبر می توان با بهره‌گیری از دانش برتر، ضعف سرمایه و نفرات کمتر را جبران کرده و به پیروزی قاطع دست یافت.</a:t>
            </a:r>
            <a:endParaRPr lang="en-US" dirty="0">
              <a:cs typeface="B Nazanin" pitchFamily="2" charset="-78"/>
            </a:endParaRPr>
          </a:p>
        </p:txBody>
      </p:sp>
      <p:pic>
        <p:nvPicPr>
          <p:cNvPr id="4" name="Picture 3" descr="96464597341192071221012505279152116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3886200"/>
            <a:ext cx="22860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22238"/>
            <a:ext cx="6705600" cy="563562"/>
          </a:xfrm>
        </p:spPr>
        <p:txBody>
          <a:bodyPr/>
          <a:lstStyle/>
          <a:p>
            <a:pPr algn="ctr"/>
            <a:r>
              <a:rPr lang="ar-SA" dirty="0">
                <a:cs typeface="B Nazanin" pitchFamily="2" charset="-78"/>
              </a:rPr>
              <a:t>ویژگی‌های جنگ سایبری 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600200"/>
            <a:ext cx="8077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dirty="0" smtClean="0">
                <a:cs typeface="B Nazanin" pitchFamily="2" charset="-78"/>
              </a:rPr>
              <a:t>- جنگ سایبری به بازیگران این امکان را می‌دهد که بدون توسل به جنگ مسلحانه، به اهداف سیاسی و راهبردی خود دست یابند.</a:t>
            </a:r>
            <a:br>
              <a:rPr lang="ar-SA" dirty="0" smtClean="0">
                <a:cs typeface="B Nazanin" pitchFamily="2" charset="-78"/>
              </a:rPr>
            </a:br>
            <a:r>
              <a:rPr lang="ar-SA" dirty="0" smtClean="0">
                <a:cs typeface="B Nazanin" pitchFamily="2" charset="-78"/>
              </a:rPr>
              <a:t/>
            </a:r>
            <a:br>
              <a:rPr lang="ar-SA" dirty="0" smtClean="0">
                <a:cs typeface="B Nazanin" pitchFamily="2" charset="-78"/>
              </a:rPr>
            </a:br>
            <a:r>
              <a:rPr lang="ar-SA" dirty="0" smtClean="0">
                <a:cs typeface="B Nazanin" pitchFamily="2" charset="-78"/>
              </a:rPr>
              <a:t>- فضای مجازی قدرت غیرواقعی به بازیگران کوچک و کم‌اهمیت می‌دهد.</a:t>
            </a:r>
            <a:br>
              <a:rPr lang="ar-SA" dirty="0" smtClean="0">
                <a:cs typeface="B Nazanin" pitchFamily="2" charset="-78"/>
              </a:rPr>
            </a:br>
            <a:r>
              <a:rPr lang="ar-SA" dirty="0" smtClean="0">
                <a:cs typeface="B Nazanin" pitchFamily="2" charset="-78"/>
              </a:rPr>
              <a:t/>
            </a:r>
            <a:br>
              <a:rPr lang="ar-SA" dirty="0" smtClean="0">
                <a:cs typeface="B Nazanin" pitchFamily="2" charset="-78"/>
              </a:rPr>
            </a:br>
            <a:r>
              <a:rPr lang="ar-SA" dirty="0" smtClean="0">
                <a:cs typeface="B Nazanin" pitchFamily="2" charset="-78"/>
              </a:rPr>
              <a:t>- با استفاده از آدرس‌ </a:t>
            </a:r>
            <a:r>
              <a:rPr lang="en-US" dirty="0" smtClean="0">
                <a:cs typeface="B Nazanin" pitchFamily="2" charset="-78"/>
              </a:rPr>
              <a:t>IP</a:t>
            </a:r>
            <a:r>
              <a:rPr lang="ar-SA" dirty="0" smtClean="0">
                <a:cs typeface="B Nazanin" pitchFamily="2" charset="-78"/>
              </a:rPr>
              <a:t> اشتباه، سرورهای خارجی و اسامی مستعار، مهاجمان می‌توانند در عین ناشناس بودن و مصونیت نسبی برای مدت کوتاهی فعالیت کنند.</a:t>
            </a:r>
            <a:br>
              <a:rPr lang="ar-SA" dirty="0" smtClean="0">
                <a:cs typeface="B Nazanin" pitchFamily="2" charset="-78"/>
              </a:rPr>
            </a:br>
            <a:r>
              <a:rPr lang="ar-SA" dirty="0" smtClean="0">
                <a:cs typeface="B Nazanin" pitchFamily="2" charset="-78"/>
              </a:rPr>
              <a:t/>
            </a:r>
            <a:br>
              <a:rPr lang="ar-SA" dirty="0" smtClean="0">
                <a:cs typeface="B Nazanin" pitchFamily="2" charset="-78"/>
              </a:rPr>
            </a:br>
            <a:endParaRPr lang="en-US" dirty="0">
              <a:cs typeface="B Nazanin" pitchFamily="2" charset="-78"/>
            </a:endParaRPr>
          </a:p>
        </p:txBody>
      </p:sp>
      <p:pic>
        <p:nvPicPr>
          <p:cNvPr id="4" name="Picture 3" descr="http://www.gerdab.ir/files/fa/news/1390/10/8/18603_51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399" y="3657600"/>
            <a:ext cx="4070401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>
                <a:cs typeface="B Nazanin" pitchFamily="2" charset="-78"/>
              </a:rPr>
              <a:t>ویژگی‌های جنگ سایبری 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457200"/>
            <a:ext cx="7848600" cy="4212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dirty="0" smtClean="0">
                <a:cs typeface="B Nazanin" pitchFamily="2" charset="-78"/>
              </a:rPr>
              <a:t/>
            </a:r>
            <a:br>
              <a:rPr lang="ar-SA" dirty="0" smtClean="0">
                <a:cs typeface="B Nazanin" pitchFamily="2" charset="-78"/>
              </a:rPr>
            </a:br>
            <a:r>
              <a:rPr lang="ar-SA" dirty="0" smtClean="0">
                <a:cs typeface="B Nazanin" pitchFamily="2" charset="-78"/>
              </a:rPr>
              <a:t/>
            </a:r>
            <a:br>
              <a:rPr lang="ar-SA" dirty="0" smtClean="0">
                <a:cs typeface="B Nazanin" pitchFamily="2" charset="-78"/>
              </a:rPr>
            </a:br>
            <a:r>
              <a:rPr lang="ar-SA" dirty="0" smtClean="0">
                <a:cs typeface="B Nazanin" pitchFamily="2" charset="-78"/>
              </a:rPr>
              <a:t>- در فضای مجازی، مرز بین نظامی و غیرنظامی و نیز فیزیکی و مجازی چندان روشن و شفاف نیست، از این رو قدرت یا از طریق دولت‌ها، بازیگران غیردولتی اعمال می‌‌شود یا از طریق پروکسی.</a:t>
            </a:r>
            <a:endParaRPr lang="fa-IR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dirty="0" smtClean="0">
                <a:cs typeface="B Nazanin" pitchFamily="2" charset="-78"/>
              </a:rPr>
              <a:t/>
            </a:r>
            <a:br>
              <a:rPr lang="ar-SA" dirty="0" smtClean="0">
                <a:cs typeface="B Nazanin" pitchFamily="2" charset="-78"/>
              </a:rPr>
            </a:br>
            <a:r>
              <a:rPr lang="ar-SA" dirty="0" smtClean="0">
                <a:cs typeface="B Nazanin" pitchFamily="2" charset="-78"/>
              </a:rPr>
              <a:t>- در کنار سایر میدان های سنتی نبرد مثل زمین، هوا، دریا و فضا باید فضای مجازی را "پنجمین میدان نبرد" دانست؛ جنگ سایبری از اجزای جدید این محیط چند بعدی است، اما کاملاً جدا از آن در نظر گرفته نمی‌شود.</a:t>
            </a:r>
            <a:br>
              <a:rPr lang="ar-SA" dirty="0" smtClean="0">
                <a:cs typeface="B Nazanin" pitchFamily="2" charset="-78"/>
              </a:rPr>
            </a:br>
            <a:r>
              <a:rPr lang="ar-SA" dirty="0" smtClean="0">
                <a:cs typeface="B Nazanin" pitchFamily="2" charset="-78"/>
              </a:rPr>
              <a:t/>
            </a:r>
            <a:br>
              <a:rPr lang="ar-SA" dirty="0" smtClean="0">
                <a:cs typeface="B Nazanin" pitchFamily="2" charset="-78"/>
              </a:rPr>
            </a:br>
            <a:r>
              <a:rPr lang="ar-SA" dirty="0" smtClean="0">
                <a:cs typeface="B Nazanin" pitchFamily="2" charset="-78"/>
              </a:rPr>
              <a:t>- در فضای مجازی، اقدامات شبه‌جنگی به احتمال زیاد همراه با سایر اشکال زور و منازعه رخ می‌دهد، اما روش‌ها و ابزارهای جنگ سایبری قطعاً متفاوت از سایر جنگ‌ها خواهد بود.</a:t>
            </a:r>
            <a:endParaRPr lang="en-US" dirty="0">
              <a:cs typeface="B Nazanin" pitchFamily="2" charset="-78"/>
            </a:endParaRPr>
          </a:p>
        </p:txBody>
      </p:sp>
      <p:pic>
        <p:nvPicPr>
          <p:cNvPr id="2050" name="Picture 2" descr="C:\Documents and Settings\Administrator.IT-NAZARIAN\Desktop\search\pic\image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4267200"/>
            <a:ext cx="3555826" cy="2359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algn="ctr" rtl="1"/>
            <a:r>
              <a:rPr lang="fa-IR" b="1" dirty="0" smtClean="0">
                <a:cs typeface="B Nazanin" pitchFamily="2" charset="-78"/>
              </a:rPr>
              <a:t>ا</a:t>
            </a:r>
            <a:r>
              <a:rPr lang="ar-SA" b="1" dirty="0" smtClean="0">
                <a:cs typeface="B Nazanin" pitchFamily="2" charset="-78"/>
              </a:rPr>
              <a:t>شک</a:t>
            </a:r>
            <a:r>
              <a:rPr lang="fa-IR" b="1" dirty="0" smtClean="0">
                <a:cs typeface="B Nazanin" pitchFamily="2" charset="-78"/>
              </a:rPr>
              <a:t>ا</a:t>
            </a:r>
            <a:r>
              <a:rPr lang="ar-SA" b="1" dirty="0" smtClean="0">
                <a:cs typeface="B Nazanin" pitchFamily="2" charset="-78"/>
              </a:rPr>
              <a:t>ل </a:t>
            </a:r>
            <a:r>
              <a:rPr lang="ar-SA" b="1" dirty="0">
                <a:cs typeface="B Nazanin" pitchFamily="2" charset="-78"/>
              </a:rPr>
              <a:t>مختلف جنگ اطلاعاتی 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239083"/>
            <a:ext cx="8382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cs typeface="B Nazanin" pitchFamily="2" charset="-78"/>
              </a:rPr>
              <a:t>۱ – </a:t>
            </a:r>
            <a:r>
              <a:rPr lang="ar-SA" dirty="0" smtClean="0">
                <a:cs typeface="B Nazanin" pitchFamily="2" charset="-78"/>
              </a:rPr>
              <a:t>جنگ فرماندهی و کنترل که هدف آن قطع کردن سر دشمن، یعنی از بین بردن مغز متفکر دشمن است.</a:t>
            </a:r>
            <a:br>
              <a:rPr lang="ar-SA" dirty="0" smtClean="0">
                <a:cs typeface="B Nazanin" pitchFamily="2" charset="-78"/>
              </a:rPr>
            </a:br>
            <a:r>
              <a:rPr lang="ar-SA" dirty="0" smtClean="0">
                <a:cs typeface="B Nazanin" pitchFamily="2" charset="-78"/>
              </a:rPr>
              <a:t/>
            </a:r>
            <a:br>
              <a:rPr lang="ar-SA" dirty="0" smtClean="0">
                <a:cs typeface="B Nazanin" pitchFamily="2" charset="-78"/>
              </a:rPr>
            </a:br>
            <a:r>
              <a:rPr lang="fa-IR" dirty="0" smtClean="0">
                <a:cs typeface="B Nazanin" pitchFamily="2" charset="-78"/>
              </a:rPr>
              <a:t>۲ – </a:t>
            </a:r>
            <a:r>
              <a:rPr lang="ar-SA" dirty="0" smtClean="0">
                <a:cs typeface="B Nazanin" pitchFamily="2" charset="-78"/>
              </a:rPr>
              <a:t>جنگ بر پایه اطلاعات که متشکل از طراحی، حفاظت و ممانعت از دسترسی به سیستم هایی است که برای برتری بر فضای نبرد در جستجوی دانش کافی هستند.</a:t>
            </a:r>
            <a:br>
              <a:rPr lang="ar-SA" dirty="0" smtClean="0">
                <a:cs typeface="B Nazanin" pitchFamily="2" charset="-78"/>
              </a:rPr>
            </a:br>
            <a:r>
              <a:rPr lang="ar-SA" dirty="0" smtClean="0">
                <a:cs typeface="B Nazanin" pitchFamily="2" charset="-78"/>
              </a:rPr>
              <a:t/>
            </a:r>
            <a:br>
              <a:rPr lang="ar-SA" dirty="0" smtClean="0">
                <a:cs typeface="B Nazanin" pitchFamily="2" charset="-78"/>
              </a:rPr>
            </a:br>
            <a:r>
              <a:rPr lang="fa-IR" dirty="0" smtClean="0">
                <a:cs typeface="B Nazanin" pitchFamily="2" charset="-78"/>
              </a:rPr>
              <a:t>۳ – </a:t>
            </a:r>
            <a:r>
              <a:rPr lang="ar-SA" dirty="0" smtClean="0">
                <a:cs typeface="B Nazanin" pitchFamily="2" charset="-78"/>
              </a:rPr>
              <a:t>جنگ الکترونیک که شامل تکنیک‌های رادیویی، الکترونیک یا رمزنگاری است.</a:t>
            </a:r>
            <a:br>
              <a:rPr lang="ar-SA" dirty="0" smtClean="0">
                <a:cs typeface="B Nazanin" pitchFamily="2" charset="-78"/>
              </a:rPr>
            </a:br>
            <a:r>
              <a:rPr lang="ar-SA" dirty="0" smtClean="0">
                <a:cs typeface="B Nazanin" pitchFamily="2" charset="-78"/>
              </a:rPr>
              <a:t/>
            </a:r>
            <a:br>
              <a:rPr lang="ar-SA" dirty="0" smtClean="0">
                <a:cs typeface="B Nazanin" pitchFamily="2" charset="-78"/>
              </a:rPr>
            </a:br>
            <a:r>
              <a:rPr lang="fa-IR" dirty="0" smtClean="0">
                <a:cs typeface="B Nazanin" pitchFamily="2" charset="-78"/>
              </a:rPr>
              <a:t>۴ – </a:t>
            </a:r>
            <a:r>
              <a:rPr lang="ar-SA" dirty="0" smtClean="0">
                <a:cs typeface="B Nazanin" pitchFamily="2" charset="-78"/>
              </a:rPr>
              <a:t>جنگ روانی که در آن از اطلاعات برای تغییر ذهنیت و طرز فکر دوستان، بی‌طرف‌ها و دشمنان استفاده می شود.</a:t>
            </a:r>
            <a:br>
              <a:rPr lang="ar-SA" dirty="0" smtClean="0">
                <a:cs typeface="B Nazanin" pitchFamily="2" charset="-78"/>
              </a:rPr>
            </a:br>
            <a:r>
              <a:rPr lang="ar-SA" dirty="0" smtClean="0">
                <a:cs typeface="B Nazanin" pitchFamily="2" charset="-78"/>
              </a:rPr>
              <a:t/>
            </a:r>
            <a:br>
              <a:rPr lang="ar-SA" dirty="0" smtClean="0">
                <a:cs typeface="B Nazanin" pitchFamily="2" charset="-78"/>
              </a:rPr>
            </a:br>
            <a:r>
              <a:rPr lang="fa-IR" dirty="0" smtClean="0">
                <a:cs typeface="B Nazanin" pitchFamily="2" charset="-78"/>
              </a:rPr>
              <a:t>۵ – </a:t>
            </a:r>
            <a:r>
              <a:rPr lang="ar-SA" dirty="0" smtClean="0">
                <a:cs typeface="B Nazanin" pitchFamily="2" charset="-78"/>
              </a:rPr>
              <a:t>جنگ هکرها که در آن به سیستم‌های رایانه‌ای حمله می شود.</a:t>
            </a:r>
            <a:br>
              <a:rPr lang="ar-SA" dirty="0" smtClean="0">
                <a:cs typeface="B Nazanin" pitchFamily="2" charset="-78"/>
              </a:rPr>
            </a:br>
            <a:r>
              <a:rPr lang="ar-SA" dirty="0" smtClean="0">
                <a:cs typeface="B Nazanin" pitchFamily="2" charset="-78"/>
              </a:rPr>
              <a:t/>
            </a:r>
            <a:br>
              <a:rPr lang="ar-SA" dirty="0" smtClean="0">
                <a:cs typeface="B Nazanin" pitchFamily="2" charset="-78"/>
              </a:rPr>
            </a:br>
            <a:r>
              <a:rPr lang="fa-IR" dirty="0" smtClean="0">
                <a:cs typeface="B Nazanin" pitchFamily="2" charset="-78"/>
              </a:rPr>
              <a:t>۶ – </a:t>
            </a:r>
            <a:r>
              <a:rPr lang="ar-SA" dirty="0" smtClean="0">
                <a:cs typeface="B Nazanin" pitchFamily="2" charset="-78"/>
              </a:rPr>
              <a:t>جنگ اطلاعاتی اقتصادی که به دنبال ایجاد مانع در برابر اطلاعات یا تسهیل جریان اطلاعات با هدف کسب برتری اقتصادی است.</a:t>
            </a:r>
            <a:br>
              <a:rPr lang="ar-SA" dirty="0" smtClean="0">
                <a:cs typeface="B Nazanin" pitchFamily="2" charset="-78"/>
              </a:rPr>
            </a:br>
            <a:r>
              <a:rPr lang="ar-SA" dirty="0" smtClean="0">
                <a:cs typeface="B Nazanin" pitchFamily="2" charset="-78"/>
              </a:rPr>
              <a:t/>
            </a:r>
            <a:br>
              <a:rPr lang="ar-SA" dirty="0" smtClean="0">
                <a:cs typeface="B Nazanin" pitchFamily="2" charset="-78"/>
              </a:rPr>
            </a:br>
            <a:r>
              <a:rPr lang="fa-IR" dirty="0" smtClean="0">
                <a:cs typeface="B Nazanin" pitchFamily="2" charset="-78"/>
              </a:rPr>
              <a:t>۷ – </a:t>
            </a:r>
            <a:r>
              <a:rPr lang="ar-SA" dirty="0" smtClean="0">
                <a:cs typeface="B Nazanin" pitchFamily="2" charset="-78"/>
              </a:rPr>
              <a:t>جنگ سایبر که ترکیبی از همه موارد شش گانه بالاست.</a:t>
            </a:r>
            <a:endParaRPr lang="en-US" dirty="0">
              <a:cs typeface="B Nazanin" pitchFamily="2" charset="-78"/>
            </a:endParaRPr>
          </a:p>
        </p:txBody>
      </p:sp>
      <p:pic>
        <p:nvPicPr>
          <p:cNvPr id="3074" name="Picture 2" descr="C:\Documents and Settings\Administrator.IT-NAZARIAN\Desktop\search\pic\psyop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4626864"/>
            <a:ext cx="3352801" cy="2231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b="1" dirty="0" smtClean="0">
                <a:cs typeface="B Nazanin" pitchFamily="2" charset="-78"/>
              </a:rPr>
              <a:t>راهکارهای مبارزه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1016133"/>
            <a:ext cx="8229600" cy="5553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fa-IR" sz="1700" dirty="0" smtClean="0">
                <a:cs typeface="B Nazanin" pitchFamily="2" charset="-78"/>
              </a:rPr>
              <a:t>شناخت کامل ابعاد جنگ نرم</a:t>
            </a:r>
            <a:endParaRPr lang="en-US" sz="1700" dirty="0" smtClean="0"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fa-IR" sz="1700" dirty="0" smtClean="0">
                <a:cs typeface="B Nazanin" pitchFamily="2" charset="-78"/>
              </a:rPr>
              <a:t>ايجاد وحدت و فضاي همگرايي بين تمامی نهادها و اقشار مختلف درون نظام برای پاسداشت اتحاد ملی</a:t>
            </a:r>
            <a:endParaRPr lang="en-US" sz="1700" dirty="0" smtClean="0"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fa-IR" sz="1700" dirty="0" smtClean="0">
                <a:cs typeface="B Nazanin" pitchFamily="2" charset="-78"/>
              </a:rPr>
              <a:t>تبيين و شناساندن ترفندهای استکباری</a:t>
            </a:r>
            <a:endParaRPr lang="en-US" sz="1700" dirty="0" smtClean="0"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fa-IR" sz="1700" dirty="0" smtClean="0">
                <a:cs typeface="B Nazanin" pitchFamily="2" charset="-78"/>
              </a:rPr>
              <a:t>ایجاد آگاهی، شفاف‌سازی و توسعه آموزش برای اقشاری که بیشتر مورد هدف می‌باشند تا با عوامل، اهداف و راههای نفوذ کاملاً آشنا شوند. در این راستا می‌توان به  برگزاري سلسله هم‌انديشي‌ها و تبادل‌نظر در این زمینه پرداخت. </a:t>
            </a:r>
            <a:endParaRPr lang="en-US" sz="1700" dirty="0" smtClean="0"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fa-IR" sz="1700" dirty="0" smtClean="0">
                <a:cs typeface="B Nazanin" pitchFamily="2" charset="-78"/>
              </a:rPr>
              <a:t>دانش افزایى و هوشمندسازى آنلاین جامعه در برابر تهدیدات نرم، آستانه مقاومت ملى و کارآمدى نظام در محیط‏هاى مجازى را ارتقاء مى‏دهد</a:t>
            </a:r>
            <a:r>
              <a:rPr lang="en-US" sz="1700" dirty="0" smtClean="0">
                <a:cs typeface="B Nazanin" pitchFamily="2" charset="-78"/>
              </a:rPr>
              <a:t>.</a:t>
            </a: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fa-IR" sz="1700" dirty="0" smtClean="0">
                <a:cs typeface="B Nazanin" pitchFamily="2" charset="-78"/>
              </a:rPr>
              <a:t>همکاري و همفکري انديشمندان، نخبگان و پيشروان جامعه </a:t>
            </a:r>
            <a:endParaRPr lang="en-US" sz="1700" dirty="0" smtClean="0"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fa-IR" sz="1700" dirty="0" smtClean="0">
                <a:cs typeface="B Nazanin" pitchFamily="2" charset="-78"/>
              </a:rPr>
              <a:t>هوشياري همه بخشها در مقابل مطالب اشتباهي که تلاش مي‌شود به جامعه القا شود.</a:t>
            </a:r>
            <a:endParaRPr lang="en-US" sz="1700" dirty="0" smtClean="0"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fa-IR" sz="1700" dirty="0" smtClean="0">
                <a:cs typeface="B Nazanin" pitchFamily="2" charset="-78"/>
              </a:rPr>
              <a:t>توجه به افکار عمومی و سعی بر ارائه واقعیات </a:t>
            </a:r>
            <a:endParaRPr lang="en-US" sz="1700" dirty="0" smtClean="0"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fa-IR" sz="1700" dirty="0" smtClean="0">
                <a:cs typeface="B Nazanin" pitchFamily="2" charset="-78"/>
              </a:rPr>
              <a:t>تأكيد بر مشترك‌ها و هويت ملي و مذهبي</a:t>
            </a:r>
            <a:endParaRPr lang="en-US" sz="1700" dirty="0" smtClean="0">
              <a:cs typeface="B Nazanin" pitchFamily="2" charset="-78"/>
            </a:endParaRPr>
          </a:p>
          <a:p>
            <a:pPr lvl="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fa-IR" sz="1700" dirty="0" smtClean="0">
                <a:latin typeface="Tahoma" pitchFamily="34" charset="0"/>
                <a:ea typeface="Times New Roman" pitchFamily="18" charset="0"/>
                <a:cs typeface="B Nazanin" pitchFamily="2" charset="-78"/>
              </a:rPr>
              <a:t>حمایت از مطبوعات</a:t>
            </a:r>
            <a:endParaRPr lang="en-US" sz="1700" dirty="0" smtClean="0">
              <a:latin typeface="Arial" pitchFamily="34" charset="0"/>
              <a:cs typeface="B Nazanin" pitchFamily="2" charset="-78"/>
            </a:endParaRPr>
          </a:p>
          <a:p>
            <a:pPr lvl="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fa-IR" sz="1700" dirty="0" smtClean="0">
                <a:latin typeface="Tahoma" pitchFamily="34" charset="0"/>
                <a:ea typeface="Times New Roman" pitchFamily="18" charset="0"/>
                <a:cs typeface="B Nazanin" pitchFamily="2" charset="-78"/>
              </a:rPr>
              <a:t>تقسیم کار بین بخشهای مختلف بدلیل کم بودن تعداد داخل نسبت به دشمنان</a:t>
            </a:r>
            <a:endParaRPr lang="en-US" sz="1700" dirty="0" smtClean="0">
              <a:latin typeface="Tahoma" pitchFamily="34" charset="0"/>
              <a:ea typeface="Times New Roman" pitchFamily="18" charset="0"/>
              <a:cs typeface="B Nazanin" pitchFamily="2" charset="-78"/>
            </a:endParaRPr>
          </a:p>
          <a:p>
            <a:pPr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fa-IR" sz="1700" dirty="0" smtClean="0">
                <a:latin typeface="Tahoma" pitchFamily="34" charset="0"/>
                <a:ea typeface="Times New Roman" pitchFamily="18" charset="0"/>
                <a:cs typeface="B Nazanin" pitchFamily="2" charset="-78"/>
              </a:rPr>
              <a:t>افزایش میزان اعتماد عمومی ملت ها نسبت به دولتشان</a:t>
            </a:r>
            <a:endParaRPr lang="en-US" sz="1700" dirty="0" smtClean="0">
              <a:latin typeface="Arial" pitchFamily="34" charset="0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7200" y="855704"/>
            <a:ext cx="8229600" cy="5773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fa-IR" sz="1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Nazanin" pitchFamily="2" charset="-78"/>
              </a:rPr>
              <a:t>طرح نظام جامع امنیت اجتماعى</a:t>
            </a:r>
            <a:endParaRPr kumimoji="0" lang="en-US" sz="16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fa-IR" sz="1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Nazanin" pitchFamily="2" charset="-78"/>
              </a:rPr>
              <a:t>آموزش‏هاى‏ راهبردى، بستر مقابله هدفمند با آسیب‏هاى جنگ رایانه‏اى و تقویت عمق استراتژیک نظام در محیط سایبر</a:t>
            </a:r>
            <a:endParaRPr kumimoji="0" lang="en-US" sz="16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fa-IR" sz="1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Nazanin" pitchFamily="2" charset="-78"/>
              </a:rPr>
              <a:t>قانونمند کردن مقابله با این نوع جرایم مجازی. به عنوان نمونه می‌توان به بعضی از وقایعی که در این زمینه رخ می‌دهد اشاره نمود:</a:t>
            </a:r>
            <a:endParaRPr kumimoji="0" lang="en-US" sz="16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457200" marR="0" lvl="2" indent="17145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"/>
              <a:tabLst>
                <a:tab pos="457200" algn="l"/>
              </a:tabLst>
            </a:pPr>
            <a:r>
              <a:rPr kumimoji="0" lang="fa-IR" sz="1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Nazanin" pitchFamily="2" charset="-78"/>
              </a:rPr>
              <a:t>افزایش نشر بلوتوث‏هاى شخصى و خانوادگى بویژه افراد مشهور در حوزه‏هاى ورزشى و هنرى؛</a:t>
            </a:r>
            <a:endParaRPr kumimoji="0" lang="en-US" sz="16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457200" marR="0" lvl="2" indent="17145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"/>
              <a:tabLst>
                <a:tab pos="457200" algn="l"/>
              </a:tabLst>
            </a:pPr>
            <a:r>
              <a:rPr kumimoji="0" lang="en-US" sz="1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Nazanin" pitchFamily="2" charset="-78"/>
              </a:rPr>
              <a:t> </a:t>
            </a:r>
            <a:r>
              <a:rPr kumimoji="0" lang="fa-IR" sz="1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Nazanin" pitchFamily="2" charset="-78"/>
              </a:rPr>
              <a:t>افزایش انتشار بلوتوث‏هاى مستهجن و غیر اخلاقى؛</a:t>
            </a:r>
            <a:endParaRPr kumimoji="0" lang="en-US" sz="16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457200" marR="0" lvl="2" indent="17145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"/>
              <a:tabLst>
                <a:tab pos="457200" algn="l"/>
              </a:tabLst>
            </a:pPr>
            <a:r>
              <a:rPr kumimoji="0" lang="en-US" sz="1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Nazanin" pitchFamily="2" charset="-78"/>
              </a:rPr>
              <a:t> </a:t>
            </a:r>
            <a:r>
              <a:rPr kumimoji="0" lang="fa-IR" sz="1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Nazanin" pitchFamily="2" charset="-78"/>
              </a:rPr>
              <a:t>گسترش شایعات براندازانه و یا تبلیغ علیه نظام توسط پیام‏هاى کوتاه تلفن همراه؛</a:t>
            </a:r>
            <a:endParaRPr kumimoji="0" lang="en-US" sz="16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457200" marR="0" lvl="2" indent="17145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"/>
              <a:tabLst>
                <a:tab pos="457200" algn="l"/>
              </a:tabLst>
            </a:pPr>
            <a:r>
              <a:rPr kumimoji="0" lang="en-US" sz="1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Nazanin" pitchFamily="2" charset="-78"/>
              </a:rPr>
              <a:t> </a:t>
            </a:r>
            <a:r>
              <a:rPr kumimoji="0" lang="fa-IR" sz="1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Nazanin" pitchFamily="2" charset="-78"/>
              </a:rPr>
              <a:t>گسترش وبلاگ‏هاى براندازانه</a:t>
            </a:r>
            <a:endParaRPr kumimoji="0" lang="en-US" sz="16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628650" marR="0" lvl="1" indent="-17145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"/>
              <a:tabLst>
                <a:tab pos="457200" algn="l"/>
              </a:tabLst>
            </a:pPr>
            <a:r>
              <a:rPr kumimoji="0" lang="fa-IR" sz="1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Nazanin" pitchFamily="2" charset="-78"/>
              </a:rPr>
              <a:t>عدم ارسال اطلاعات دارای طبقه‌بندی از طریق اینترنت و دیگر محیط‌های مجازی ناامن و همچنین در بلوتوث‌های تلفن همراه</a:t>
            </a:r>
            <a:endParaRPr kumimoji="0" lang="en-US" sz="16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457200" marR="0" lvl="1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"/>
              <a:tabLst>
                <a:tab pos="457200" algn="l"/>
              </a:tabLst>
            </a:pPr>
            <a:r>
              <a:rPr kumimoji="0" lang="fa-IR" sz="1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Nazanin" pitchFamily="2" charset="-78"/>
              </a:rPr>
              <a:t>بکارگیری ابتکار عمل نه پیروی از دشمن و ارائه راهکار در جواب مشکل ایجاد شده از سوی وی</a:t>
            </a:r>
            <a:endParaRPr kumimoji="0" lang="en-US" sz="16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457200" marR="0" lvl="1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"/>
              <a:tabLst>
                <a:tab pos="457200" algn="l"/>
              </a:tabLst>
            </a:pPr>
            <a:r>
              <a:rPr kumimoji="0" lang="fa-IR" sz="1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Nazanin" pitchFamily="2" charset="-78"/>
              </a:rPr>
              <a:t>داشتن معرفت و بصیرت </a:t>
            </a:r>
            <a:endParaRPr kumimoji="0" lang="en-US" sz="16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628650" marR="0" lvl="1" indent="-17145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"/>
              <a:tabLst>
                <a:tab pos="571500" algn="l"/>
                <a:tab pos="628650" algn="l"/>
              </a:tabLst>
            </a:pPr>
            <a:r>
              <a:rPr kumimoji="0" lang="fa-IR" sz="1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Nazanin" pitchFamily="2" charset="-78"/>
              </a:rPr>
              <a:t>در اين جنگ نرم وظيفه مجموعه فرهنگي اين است كه هنر را تمام عيار و با قالبي مناسب به ميدان آورد تا اثرگذار شود.</a:t>
            </a:r>
            <a:endParaRPr kumimoji="0" lang="en-US" sz="16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120000"/>
              <a:buFont typeface="Arial" pitchFamily="34" charset="0"/>
              <a:buChar char="•"/>
              <a:tabLst>
                <a:tab pos="457200" algn="l"/>
              </a:tabLst>
            </a:pPr>
            <a:r>
              <a:rPr lang="fa-IR" sz="1650" dirty="0" smtClean="0">
                <a:latin typeface="Tahoma" pitchFamily="34" charset="0"/>
                <a:ea typeface="Times New Roman" pitchFamily="18" charset="0"/>
                <a:cs typeface="B Nazanin" pitchFamily="2" charset="-78"/>
              </a:rPr>
              <a:t>مقابله</a:t>
            </a:r>
            <a:r>
              <a:rPr kumimoji="0" lang="fa-IR" sz="1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Nazanin" pitchFamily="2" charset="-78"/>
              </a:rPr>
              <a:t> با تشدید اختلافات قومی و مذهبی</a:t>
            </a:r>
            <a:r>
              <a:rPr kumimoji="0" lang="en-US" sz="1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B Nazanin" pitchFamily="2" charset="-7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">
  <a:themeElements>
    <a:clrScheme name="sample 2">
      <a:dk1>
        <a:srgbClr val="113F71"/>
      </a:dk1>
      <a:lt1>
        <a:srgbClr val="FFFFFF"/>
      </a:lt1>
      <a:dk2>
        <a:srgbClr val="000000"/>
      </a:dk2>
      <a:lt2>
        <a:srgbClr val="C1D1D3"/>
      </a:lt2>
      <a:accent1>
        <a:srgbClr val="2D7ACF"/>
      </a:accent1>
      <a:accent2>
        <a:srgbClr val="99CC00"/>
      </a:accent2>
      <a:accent3>
        <a:srgbClr val="FFFFFF"/>
      </a:accent3>
      <a:accent4>
        <a:srgbClr val="0D345F"/>
      </a:accent4>
      <a:accent5>
        <a:srgbClr val="ADBEE4"/>
      </a:accent5>
      <a:accent6>
        <a:srgbClr val="8AB900"/>
      </a:accent6>
      <a:hlink>
        <a:srgbClr val="5AABCC"/>
      </a:hlink>
      <a:folHlink>
        <a:srgbClr val="BD9E61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1F52C0"/>
        </a:dk1>
        <a:lt1>
          <a:srgbClr val="FFFFFF"/>
        </a:lt1>
        <a:dk2>
          <a:srgbClr val="000000"/>
        </a:dk2>
        <a:lt2>
          <a:srgbClr val="D6E1E2"/>
        </a:lt2>
        <a:accent1>
          <a:srgbClr val="E38B55"/>
        </a:accent1>
        <a:accent2>
          <a:srgbClr val="CB81D5"/>
        </a:accent2>
        <a:accent3>
          <a:srgbClr val="FFFFFF"/>
        </a:accent3>
        <a:accent4>
          <a:srgbClr val="1945A4"/>
        </a:accent4>
        <a:accent5>
          <a:srgbClr val="EFC4B4"/>
        </a:accent5>
        <a:accent6>
          <a:srgbClr val="B874C1"/>
        </a:accent6>
        <a:hlink>
          <a:srgbClr val="705FC3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13F71"/>
        </a:dk1>
        <a:lt1>
          <a:srgbClr val="FFFFFF"/>
        </a:lt1>
        <a:dk2>
          <a:srgbClr val="000000"/>
        </a:dk2>
        <a:lt2>
          <a:srgbClr val="C1D1D3"/>
        </a:lt2>
        <a:accent1>
          <a:srgbClr val="2D7ACF"/>
        </a:accent1>
        <a:accent2>
          <a:srgbClr val="99CC00"/>
        </a:accent2>
        <a:accent3>
          <a:srgbClr val="FFFFFF"/>
        </a:accent3>
        <a:accent4>
          <a:srgbClr val="0D345F"/>
        </a:accent4>
        <a:accent5>
          <a:srgbClr val="ADBEE4"/>
        </a:accent5>
        <a:accent6>
          <a:srgbClr val="8AB900"/>
        </a:accent6>
        <a:hlink>
          <a:srgbClr val="5AABCC"/>
        </a:hlink>
        <a:folHlink>
          <a:srgbClr val="BD9E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F2163"/>
        </a:dk1>
        <a:lt1>
          <a:srgbClr val="FFFFFF"/>
        </a:lt1>
        <a:dk2>
          <a:srgbClr val="000000"/>
        </a:dk2>
        <a:lt2>
          <a:srgbClr val="CCD8DA"/>
        </a:lt2>
        <a:accent1>
          <a:srgbClr val="4067CA"/>
        </a:accent1>
        <a:accent2>
          <a:srgbClr val="00B4B0"/>
        </a:accent2>
        <a:accent3>
          <a:srgbClr val="FFFFFF"/>
        </a:accent3>
        <a:accent4>
          <a:srgbClr val="191B53"/>
        </a:accent4>
        <a:accent5>
          <a:srgbClr val="AFB8E1"/>
        </a:accent5>
        <a:accent6>
          <a:srgbClr val="00A39F"/>
        </a:accent6>
        <a:hlink>
          <a:srgbClr val="6DB1DF"/>
        </a:hlink>
        <a:folHlink>
          <a:srgbClr val="9292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MRT (8)</Template>
  <TotalTime>173</TotalTime>
  <Words>579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sample</vt:lpstr>
      <vt:lpstr>جنگ سایبری</vt:lpstr>
      <vt:lpstr>جنگ سایبری چیست؟  </vt:lpstr>
      <vt:lpstr>هدف جنگ سایبری</vt:lpstr>
      <vt:lpstr>ویژگی‌های جنگ سایبری </vt:lpstr>
      <vt:lpstr>ویژگی‌های جنگ سایبری </vt:lpstr>
      <vt:lpstr>اشکال مختلف جنگ اطلاعاتی </vt:lpstr>
      <vt:lpstr>راهکارهای مبارزه</vt:lpstr>
      <vt:lpstr>Slide 8</vt:lpstr>
    </vt:vector>
  </TitlesOfParts>
  <Company>Gerdoo.net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LORD</cp:lastModifiedBy>
  <cp:revision>46</cp:revision>
  <dcterms:created xsi:type="dcterms:W3CDTF">2012-04-11T05:19:40Z</dcterms:created>
  <dcterms:modified xsi:type="dcterms:W3CDTF">2015-11-17T08:16:01Z</dcterms:modified>
</cp:coreProperties>
</file>