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0"/>
  </p:handoutMasterIdLst>
  <p:sldIdLst>
    <p:sldId id="256" r:id="rId2"/>
    <p:sldId id="260" r:id="rId3"/>
    <p:sldId id="264" r:id="rId4"/>
    <p:sldId id="259" r:id="rId5"/>
    <p:sldId id="258" r:id="rId6"/>
    <p:sldId id="265" r:id="rId7"/>
    <p:sldId id="261"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463" autoAdjust="0"/>
    <p:restoredTop sz="94660"/>
  </p:normalViewPr>
  <p:slideViewPr>
    <p:cSldViewPr>
      <p:cViewPr varScale="1">
        <p:scale>
          <a:sx n="67" d="100"/>
          <a:sy n="67" d="100"/>
        </p:scale>
        <p:origin x="-61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sz="quarter" idx="1"/>
          </p:nvPr>
        </p:nvSpPr>
        <p:spPr>
          <a:xfrm>
            <a:off x="1588" y="0"/>
            <a:ext cx="2971800" cy="457200"/>
          </a:xfrm>
          <a:prstGeom prst="rect">
            <a:avLst/>
          </a:prstGeom>
        </p:spPr>
        <p:txBody>
          <a:bodyPr vert="horz" lIns="91440" tIns="45720" rIns="91440" bIns="45720" rtlCol="1"/>
          <a:lstStyle>
            <a:lvl1pPr algn="l">
              <a:defRPr sz="1200"/>
            </a:lvl1pPr>
          </a:lstStyle>
          <a:p>
            <a:fld id="{E7619CD6-80C6-48E7-B6B1-5D05D2672972}" type="datetimeFigureOut">
              <a:rPr lang="fa-IR" smtClean="0"/>
              <a:pPr/>
              <a:t>1437/02/11</a:t>
            </a:fld>
            <a:endParaRPr lang="fa-IR"/>
          </a:p>
        </p:txBody>
      </p:sp>
      <p:sp>
        <p:nvSpPr>
          <p:cNvPr id="4" name="Footer Placeholder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5" name="Slide Number Placeholder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a:defRPr sz="1200"/>
            </a:lvl1pPr>
          </a:lstStyle>
          <a:p>
            <a:fld id="{2E598DDA-C2D2-4329-981F-641BA3545617}" type="slidenum">
              <a:rPr lang="fa-IR" smtClean="0"/>
              <a:pPr/>
              <a:t>‹#›</a:t>
            </a:fld>
            <a:endParaRPr lang="fa-IR"/>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jpe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gradFill rotWithShape="0">
          <a:gsLst>
            <a:gs pos="0">
              <a:schemeClr val="bg1"/>
            </a:gs>
            <a:gs pos="100000">
              <a:schemeClr val="bg1">
                <a:gamma/>
                <a:shade val="52157"/>
                <a:invGamma/>
              </a:schemeClr>
            </a:gs>
          </a:gsLst>
          <a:lin ang="5400000" scaled="1"/>
        </a:gra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dt" sz="half" idx="2"/>
          </p:nvPr>
        </p:nvSpPr>
        <p:spPr bwMode="gray">
          <a:xfrm>
            <a:off x="457200" y="6553200"/>
            <a:ext cx="2133600" cy="171450"/>
          </a:xfrm>
        </p:spPr>
        <p:txBody>
          <a:bodyPr/>
          <a:lstStyle>
            <a:lvl1pPr>
              <a:defRPr/>
            </a:lvl1pPr>
          </a:lstStyle>
          <a:p>
            <a:fld id="{C8E21BC0-4CF6-4F2C-B1EA-EEE4D1B62A85}" type="datetimeFigureOut">
              <a:rPr lang="en-US" smtClean="0"/>
              <a:pPr/>
              <a:t>11/23/2015</a:t>
            </a:fld>
            <a:endParaRPr lang="en-US"/>
          </a:p>
        </p:txBody>
      </p:sp>
      <p:sp>
        <p:nvSpPr>
          <p:cNvPr id="3077" name="Rectangle 5"/>
          <p:cNvSpPr>
            <a:spLocks noGrp="1" noChangeArrowheads="1"/>
          </p:cNvSpPr>
          <p:nvPr>
            <p:ph type="ftr" sz="quarter" idx="3"/>
          </p:nvPr>
        </p:nvSpPr>
        <p:spPr bwMode="gray">
          <a:xfrm>
            <a:off x="3124200" y="6553200"/>
            <a:ext cx="2895600" cy="171450"/>
          </a:xfrm>
        </p:spPr>
        <p:txBody>
          <a:bodyPr/>
          <a:lstStyle>
            <a:lvl1pPr>
              <a:defRPr/>
            </a:lvl1pPr>
          </a:lstStyle>
          <a:p>
            <a:endParaRPr lang="en-US"/>
          </a:p>
        </p:txBody>
      </p:sp>
      <p:sp>
        <p:nvSpPr>
          <p:cNvPr id="3078" name="Rectangle 6"/>
          <p:cNvSpPr>
            <a:spLocks noGrp="1" noChangeArrowheads="1"/>
          </p:cNvSpPr>
          <p:nvPr>
            <p:ph type="sldNum" sz="quarter" idx="4"/>
          </p:nvPr>
        </p:nvSpPr>
        <p:spPr bwMode="gray">
          <a:xfrm>
            <a:off x="6553200" y="6553200"/>
            <a:ext cx="2133600" cy="171450"/>
          </a:xfrm>
        </p:spPr>
        <p:txBody>
          <a:bodyPr/>
          <a:lstStyle>
            <a:lvl1pPr>
              <a:defRPr/>
            </a:lvl1pPr>
          </a:lstStyle>
          <a:p>
            <a:fld id="{997E9804-A359-4171-8387-45417F3B7926}" type="slidenum">
              <a:rPr lang="en-US" smtClean="0"/>
              <a:pPr/>
              <a:t>‹#›</a:t>
            </a:fld>
            <a:endParaRPr lang="en-US"/>
          </a:p>
        </p:txBody>
      </p:sp>
      <p:sp>
        <p:nvSpPr>
          <p:cNvPr id="3088" name="AutoShape 16" descr="06"/>
          <p:cNvSpPr>
            <a:spLocks noChangeArrowheads="1"/>
          </p:cNvSpPr>
          <p:nvPr/>
        </p:nvSpPr>
        <p:spPr bwMode="ltGray">
          <a:xfrm rot="-1015610">
            <a:off x="-141288" y="5376863"/>
            <a:ext cx="2541588" cy="573087"/>
          </a:xfrm>
          <a:prstGeom prst="parallelogram">
            <a:avLst>
              <a:gd name="adj" fmla="val 30059"/>
            </a:avLst>
          </a:prstGeom>
          <a:blipFill dpi="0" rotWithShape="1">
            <a:blip r:embed="rId2" cstate="print"/>
            <a:srcRect/>
            <a:stretch>
              <a:fillRect/>
            </a:stretch>
          </a:blipFill>
          <a:ln w="9525">
            <a:noFill/>
            <a:miter lim="800000"/>
            <a:headEnd/>
            <a:tailEnd/>
          </a:ln>
          <a:effectLst/>
        </p:spPr>
        <p:txBody>
          <a:bodyPr wrap="none" anchor="ctr"/>
          <a:lstStyle/>
          <a:p>
            <a:endParaRPr lang="en-US"/>
          </a:p>
        </p:txBody>
      </p:sp>
      <p:sp>
        <p:nvSpPr>
          <p:cNvPr id="3089" name="AutoShape 17" descr="05"/>
          <p:cNvSpPr>
            <a:spLocks noChangeArrowheads="1"/>
          </p:cNvSpPr>
          <p:nvPr/>
        </p:nvSpPr>
        <p:spPr bwMode="ltGray">
          <a:xfrm rot="-1015610">
            <a:off x="2154238" y="4676775"/>
            <a:ext cx="2546350" cy="573088"/>
          </a:xfrm>
          <a:prstGeom prst="parallelogram">
            <a:avLst>
              <a:gd name="adj" fmla="val 30115"/>
            </a:avLst>
          </a:prstGeom>
          <a:blipFill dpi="0" rotWithShape="1">
            <a:blip r:embed="rId3" cstate="print"/>
            <a:srcRect/>
            <a:stretch>
              <a:fillRect/>
            </a:stretch>
          </a:blipFill>
          <a:ln w="9525">
            <a:noFill/>
            <a:miter lim="800000"/>
            <a:headEnd/>
            <a:tailEnd/>
          </a:ln>
          <a:effectLst/>
        </p:spPr>
        <p:txBody>
          <a:bodyPr wrap="none" anchor="ctr"/>
          <a:lstStyle/>
          <a:p>
            <a:endParaRPr lang="en-US"/>
          </a:p>
        </p:txBody>
      </p:sp>
      <p:sp>
        <p:nvSpPr>
          <p:cNvPr id="3090" name="AutoShape 18" descr="03"/>
          <p:cNvSpPr>
            <a:spLocks noChangeArrowheads="1"/>
          </p:cNvSpPr>
          <p:nvPr/>
        </p:nvSpPr>
        <p:spPr bwMode="ltGray">
          <a:xfrm rot="-1015610">
            <a:off x="4448175" y="3975100"/>
            <a:ext cx="2552700" cy="573088"/>
          </a:xfrm>
          <a:prstGeom prst="parallelogram">
            <a:avLst>
              <a:gd name="adj" fmla="val 30190"/>
            </a:avLst>
          </a:prstGeom>
          <a:blipFill dpi="0" rotWithShape="1">
            <a:blip r:embed="rId4" cstate="print"/>
            <a:srcRect/>
            <a:stretch>
              <a:fillRect/>
            </a:stretch>
          </a:blipFill>
          <a:ln w="9525">
            <a:noFill/>
            <a:miter lim="800000"/>
            <a:headEnd/>
            <a:tailEnd/>
          </a:ln>
          <a:effectLst/>
        </p:spPr>
        <p:txBody>
          <a:bodyPr wrap="none" anchor="ctr"/>
          <a:lstStyle/>
          <a:p>
            <a:endParaRPr lang="en-US"/>
          </a:p>
        </p:txBody>
      </p:sp>
      <p:sp>
        <p:nvSpPr>
          <p:cNvPr id="3091" name="AutoShape 19" descr="02"/>
          <p:cNvSpPr>
            <a:spLocks noChangeArrowheads="1"/>
          </p:cNvSpPr>
          <p:nvPr/>
        </p:nvSpPr>
        <p:spPr bwMode="ltGray">
          <a:xfrm rot="-1015610">
            <a:off x="6751638" y="3273425"/>
            <a:ext cx="2533650" cy="573088"/>
          </a:xfrm>
          <a:prstGeom prst="parallelogram">
            <a:avLst>
              <a:gd name="adj" fmla="val 29965"/>
            </a:avLst>
          </a:prstGeom>
          <a:blipFill dpi="0" rotWithShape="1">
            <a:blip r:embed="rId5" cstate="print"/>
            <a:srcRect/>
            <a:stretch>
              <a:fillRect/>
            </a:stretch>
          </a:blipFill>
          <a:ln w="9525">
            <a:noFill/>
            <a:miter lim="800000"/>
            <a:headEnd/>
            <a:tailEnd/>
          </a:ln>
          <a:effectLst/>
        </p:spPr>
        <p:txBody>
          <a:bodyPr wrap="none" anchor="ctr"/>
          <a:lstStyle/>
          <a:p>
            <a:endParaRPr lang="en-US"/>
          </a:p>
        </p:txBody>
      </p:sp>
      <p:sp>
        <p:nvSpPr>
          <p:cNvPr id="3092" name="Freeform 20"/>
          <p:cNvSpPr>
            <a:spLocks/>
          </p:cNvSpPr>
          <p:nvPr/>
        </p:nvSpPr>
        <p:spPr bwMode="ltGray">
          <a:xfrm>
            <a:off x="0" y="3481388"/>
            <a:ext cx="9155113" cy="3376612"/>
          </a:xfrm>
          <a:custGeom>
            <a:avLst/>
            <a:gdLst/>
            <a:ahLst/>
            <a:cxnLst>
              <a:cxn ang="0">
                <a:pos x="0" y="1760"/>
              </a:cxn>
              <a:cxn ang="0">
                <a:pos x="5767" y="0"/>
              </a:cxn>
              <a:cxn ang="0">
                <a:pos x="5760" y="2127"/>
              </a:cxn>
              <a:cxn ang="0">
                <a:pos x="0" y="2127"/>
              </a:cxn>
              <a:cxn ang="0">
                <a:pos x="0" y="1760"/>
              </a:cxn>
            </a:cxnLst>
            <a:rect l="0" t="0" r="r" b="b"/>
            <a:pathLst>
              <a:path w="5767" h="2127">
                <a:moveTo>
                  <a:pt x="0" y="1760"/>
                </a:moveTo>
                <a:lnTo>
                  <a:pt x="5767" y="0"/>
                </a:lnTo>
                <a:lnTo>
                  <a:pt x="5760" y="2127"/>
                </a:lnTo>
                <a:lnTo>
                  <a:pt x="0" y="2127"/>
                </a:lnTo>
                <a:lnTo>
                  <a:pt x="0" y="1760"/>
                </a:lnTo>
                <a:close/>
              </a:path>
            </a:pathLst>
          </a:custGeom>
          <a:gradFill rotWithShape="1">
            <a:gsLst>
              <a:gs pos="0">
                <a:schemeClr val="accent1">
                  <a:gamma/>
                  <a:shade val="46275"/>
                  <a:invGamma/>
                </a:schemeClr>
              </a:gs>
              <a:gs pos="100000">
                <a:schemeClr val="accent1"/>
              </a:gs>
            </a:gsLst>
            <a:lin ang="2700000" scaled="1"/>
          </a:gradFill>
          <a:ln w="9525">
            <a:noFill/>
            <a:round/>
            <a:headEnd/>
            <a:tailEnd/>
          </a:ln>
          <a:effectLst/>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C8E21BC0-4CF6-4F2C-B1EA-EEE4D1B62A85}" type="datetimeFigureOut">
              <a:rPr lang="en-US" smtClean="0"/>
              <a:pPr/>
              <a:t>11/23/2015</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97E9804-A359-4171-8387-45417F3B792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61293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600"/>
            <a:ext cx="6019800" cy="61293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C8E21BC0-4CF6-4F2C-B1EA-EEE4D1B62A85}" type="datetimeFigureOut">
              <a:rPr lang="en-US" smtClean="0"/>
              <a:pPr/>
              <a:t>11/23/2015</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97E9804-A359-4171-8387-45417F3B7926}"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397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328738"/>
            <a:ext cx="8229600" cy="5029200"/>
          </a:xfrm>
        </p:spPr>
        <p:txBody>
          <a:bodyPr/>
          <a:lstStyle/>
          <a:p>
            <a:r>
              <a:rPr lang="en-US" smtClean="0"/>
              <a:t>Click icon to add table</a:t>
            </a:r>
            <a:endParaRPr lang="en-US"/>
          </a:p>
        </p:txBody>
      </p:sp>
      <p:sp>
        <p:nvSpPr>
          <p:cNvPr id="4" name="Date Placeholder 3"/>
          <p:cNvSpPr>
            <a:spLocks noGrp="1"/>
          </p:cNvSpPr>
          <p:nvPr>
            <p:ph type="dt" sz="half" idx="10"/>
          </p:nvPr>
        </p:nvSpPr>
        <p:spPr>
          <a:xfrm>
            <a:off x="457200" y="6477000"/>
            <a:ext cx="2133600" cy="244475"/>
          </a:xfrm>
        </p:spPr>
        <p:txBody>
          <a:bodyPr/>
          <a:lstStyle>
            <a:lvl1pPr>
              <a:defRPr/>
            </a:lvl1pPr>
          </a:lstStyle>
          <a:p>
            <a:fld id="{C8E21BC0-4CF6-4F2C-B1EA-EEE4D1B62A85}" type="datetimeFigureOut">
              <a:rPr lang="en-US" smtClean="0"/>
              <a:pPr/>
              <a:t>11/23/2015</a:t>
            </a:fld>
            <a:endParaRPr lang="en-US"/>
          </a:p>
        </p:txBody>
      </p:sp>
      <p:sp>
        <p:nvSpPr>
          <p:cNvPr id="5" name="Footer Placeholder 4"/>
          <p:cNvSpPr>
            <a:spLocks noGrp="1"/>
          </p:cNvSpPr>
          <p:nvPr>
            <p:ph type="ftr" sz="quarter" idx="11"/>
          </p:nvPr>
        </p:nvSpPr>
        <p:spPr>
          <a:xfrm>
            <a:off x="3124200" y="6477000"/>
            <a:ext cx="2895600" cy="244475"/>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477000"/>
            <a:ext cx="2133600" cy="244475"/>
          </a:xfrm>
        </p:spPr>
        <p:txBody>
          <a:bodyPr/>
          <a:lstStyle>
            <a:lvl1pPr>
              <a:defRPr/>
            </a:lvl1pPr>
          </a:lstStyle>
          <a:p>
            <a:fld id="{997E9804-A359-4171-8387-45417F3B792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C8E21BC0-4CF6-4F2C-B1EA-EEE4D1B62A85}" type="datetimeFigureOut">
              <a:rPr lang="en-US" smtClean="0"/>
              <a:pPr/>
              <a:t>11/23/2015</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97E9804-A359-4171-8387-45417F3B792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C8E21BC0-4CF6-4F2C-B1EA-EEE4D1B62A85}" type="datetimeFigureOut">
              <a:rPr lang="en-US" smtClean="0"/>
              <a:pPr/>
              <a:t>11/23/2015</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97E9804-A359-4171-8387-45417F3B792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28738"/>
            <a:ext cx="40386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28738"/>
            <a:ext cx="40386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C8E21BC0-4CF6-4F2C-B1EA-EEE4D1B62A85}" type="datetimeFigureOut">
              <a:rPr lang="en-US" smtClean="0"/>
              <a:pPr/>
              <a:t>11/23/2015</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97E9804-A359-4171-8387-45417F3B792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C8E21BC0-4CF6-4F2C-B1EA-EEE4D1B62A85}" type="datetimeFigureOut">
              <a:rPr lang="en-US" smtClean="0"/>
              <a:pPr/>
              <a:t>11/23/2015</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997E9804-A359-4171-8387-45417F3B792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C8E21BC0-4CF6-4F2C-B1EA-EEE4D1B62A85}" type="datetimeFigureOut">
              <a:rPr lang="en-US" smtClean="0"/>
              <a:pPr/>
              <a:t>11/23/2015</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997E9804-A359-4171-8387-45417F3B792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C8E21BC0-4CF6-4F2C-B1EA-EEE4D1B62A85}" type="datetimeFigureOut">
              <a:rPr lang="en-US" smtClean="0"/>
              <a:pPr/>
              <a:t>11/23/2015</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997E9804-A359-4171-8387-45417F3B792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C8E21BC0-4CF6-4F2C-B1EA-EEE4D1B62A85}" type="datetimeFigureOut">
              <a:rPr lang="en-US" smtClean="0"/>
              <a:pPr/>
              <a:t>11/23/2015</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97E9804-A359-4171-8387-45417F3B792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C8E21BC0-4CF6-4F2C-B1EA-EEE4D1B62A85}" type="datetimeFigureOut">
              <a:rPr lang="en-US" smtClean="0"/>
              <a:pPr/>
              <a:t>11/23/2015</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97E9804-A359-4171-8387-45417F3B792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jpeg"/><Relationship Id="rId2" Type="http://schemas.openxmlformats.org/officeDocument/2006/relationships/slideLayout" Target="../slideLayouts/slideLayout2.xml"/><Relationship Id="rId16"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gradFill rotWithShape="0">
          <a:gsLst>
            <a:gs pos="0">
              <a:schemeClr val="bg1">
                <a:gamma/>
                <a:shade val="66667"/>
                <a:invGamma/>
              </a:schemeClr>
            </a:gs>
            <a:gs pos="100000">
              <a:schemeClr val="bg1"/>
            </a:gs>
          </a:gsLst>
          <a:lin ang="5400000" scaled="1"/>
        </a:gradFill>
        <a:effectLst/>
      </p:bgPr>
    </p:bg>
    <p:spTree>
      <p:nvGrpSpPr>
        <p:cNvPr id="1" name=""/>
        <p:cNvGrpSpPr/>
        <p:nvPr/>
      </p:nvGrpSpPr>
      <p:grpSpPr>
        <a:xfrm>
          <a:off x="0" y="0"/>
          <a:ext cx="0" cy="0"/>
          <a:chOff x="0" y="0"/>
          <a:chExt cx="0" cy="0"/>
        </a:xfrm>
      </p:grpSpPr>
      <p:sp>
        <p:nvSpPr>
          <p:cNvPr id="1041" name="Freeform 17"/>
          <p:cNvSpPr>
            <a:spLocks/>
          </p:cNvSpPr>
          <p:nvPr/>
        </p:nvSpPr>
        <p:spPr bwMode="white">
          <a:xfrm>
            <a:off x="0" y="0"/>
            <a:ext cx="9144000" cy="6858000"/>
          </a:xfrm>
          <a:custGeom>
            <a:avLst/>
            <a:gdLst/>
            <a:ahLst/>
            <a:cxnLst>
              <a:cxn ang="0">
                <a:pos x="1488" y="0"/>
              </a:cxn>
              <a:cxn ang="0">
                <a:pos x="564" y="617"/>
              </a:cxn>
              <a:cxn ang="0">
                <a:pos x="0" y="1734"/>
              </a:cxn>
              <a:cxn ang="0">
                <a:pos x="0" y="4320"/>
              </a:cxn>
              <a:cxn ang="0">
                <a:pos x="5760" y="4320"/>
              </a:cxn>
              <a:cxn ang="0">
                <a:pos x="5760" y="0"/>
              </a:cxn>
              <a:cxn ang="0">
                <a:pos x="1488" y="0"/>
              </a:cxn>
            </a:cxnLst>
            <a:rect l="0" t="0" r="r" b="b"/>
            <a:pathLst>
              <a:path w="5760" h="4320">
                <a:moveTo>
                  <a:pt x="1488" y="0"/>
                </a:moveTo>
                <a:cubicBezTo>
                  <a:pt x="1093" y="94"/>
                  <a:pt x="670" y="476"/>
                  <a:pt x="564" y="617"/>
                </a:cubicBezTo>
                <a:cubicBezTo>
                  <a:pt x="458" y="758"/>
                  <a:pt x="94" y="1117"/>
                  <a:pt x="0" y="1734"/>
                </a:cubicBezTo>
                <a:lnTo>
                  <a:pt x="0" y="4320"/>
                </a:lnTo>
                <a:lnTo>
                  <a:pt x="5760" y="4320"/>
                </a:lnTo>
                <a:lnTo>
                  <a:pt x="5760" y="0"/>
                </a:lnTo>
                <a:lnTo>
                  <a:pt x="1488" y="0"/>
                </a:lnTo>
                <a:close/>
              </a:path>
            </a:pathLst>
          </a:custGeom>
          <a:gradFill rotWithShape="1">
            <a:gsLst>
              <a:gs pos="0">
                <a:schemeClr val="bg1">
                  <a:gamma/>
                  <a:shade val="0"/>
                  <a:invGamma/>
                </a:schemeClr>
              </a:gs>
              <a:gs pos="100000">
                <a:schemeClr val="bg1"/>
              </a:gs>
            </a:gsLst>
            <a:lin ang="5400000" scaled="1"/>
          </a:gradFill>
          <a:ln w="9525">
            <a:noFill/>
            <a:round/>
            <a:headEnd/>
            <a:tailEnd/>
          </a:ln>
          <a:effectLst/>
        </p:spPr>
        <p:txBody>
          <a:bodyPr/>
          <a:lstStyle/>
          <a:p>
            <a:endParaRPr lang="en-US"/>
          </a:p>
        </p:txBody>
      </p:sp>
      <p:grpSp>
        <p:nvGrpSpPr>
          <p:cNvPr id="2" name="Group 12"/>
          <p:cNvGrpSpPr>
            <a:grpSpLocks/>
          </p:cNvGrpSpPr>
          <p:nvPr/>
        </p:nvGrpSpPr>
        <p:grpSpPr bwMode="auto">
          <a:xfrm>
            <a:off x="0" y="914400"/>
            <a:ext cx="9144000" cy="350838"/>
            <a:chOff x="0" y="672"/>
            <a:chExt cx="5760" cy="221"/>
          </a:xfrm>
        </p:grpSpPr>
        <p:sp>
          <p:nvSpPr>
            <p:cNvPr id="1037" name="AutoShape 13" descr="06"/>
            <p:cNvSpPr>
              <a:spLocks noChangeArrowheads="1"/>
            </p:cNvSpPr>
            <p:nvPr userDrawn="1"/>
          </p:nvSpPr>
          <p:spPr bwMode="ltGray">
            <a:xfrm>
              <a:off x="0" y="674"/>
              <a:ext cx="1443" cy="219"/>
            </a:xfrm>
            <a:prstGeom prst="parallelogram">
              <a:avLst>
                <a:gd name="adj" fmla="val 0"/>
              </a:avLst>
            </a:prstGeom>
            <a:blipFill dpi="0" rotWithShape="1">
              <a:blip r:embed="rId14" cstate="print"/>
              <a:srcRect/>
              <a:stretch>
                <a:fillRect/>
              </a:stretch>
            </a:blipFill>
            <a:ln w="9525">
              <a:noFill/>
              <a:miter lim="800000"/>
              <a:headEnd/>
              <a:tailEnd/>
            </a:ln>
            <a:effectLst/>
          </p:spPr>
          <p:txBody>
            <a:bodyPr wrap="none" anchor="ctr"/>
            <a:lstStyle/>
            <a:p>
              <a:endParaRPr lang="en-US"/>
            </a:p>
          </p:txBody>
        </p:sp>
        <p:sp>
          <p:nvSpPr>
            <p:cNvPr id="1038" name="AutoShape 14" descr="05"/>
            <p:cNvSpPr>
              <a:spLocks noChangeArrowheads="1"/>
            </p:cNvSpPr>
            <p:nvPr userDrawn="1"/>
          </p:nvSpPr>
          <p:spPr bwMode="ltGray">
            <a:xfrm>
              <a:off x="1434" y="674"/>
              <a:ext cx="1446" cy="219"/>
            </a:xfrm>
            <a:prstGeom prst="parallelogram">
              <a:avLst>
                <a:gd name="adj" fmla="val 0"/>
              </a:avLst>
            </a:prstGeom>
            <a:blipFill dpi="0" rotWithShape="1">
              <a:blip r:embed="rId15" cstate="print"/>
              <a:srcRect/>
              <a:stretch>
                <a:fillRect/>
              </a:stretch>
            </a:blipFill>
            <a:ln w="9525">
              <a:noFill/>
              <a:miter lim="800000"/>
              <a:headEnd/>
              <a:tailEnd/>
            </a:ln>
            <a:effectLst/>
          </p:spPr>
          <p:txBody>
            <a:bodyPr wrap="none" anchor="ctr"/>
            <a:lstStyle/>
            <a:p>
              <a:endParaRPr lang="en-US"/>
            </a:p>
          </p:txBody>
        </p:sp>
        <p:sp>
          <p:nvSpPr>
            <p:cNvPr id="1039" name="AutoShape 15" descr="03"/>
            <p:cNvSpPr>
              <a:spLocks noChangeArrowheads="1"/>
            </p:cNvSpPr>
            <p:nvPr userDrawn="1"/>
          </p:nvSpPr>
          <p:spPr bwMode="ltGray">
            <a:xfrm>
              <a:off x="2876" y="674"/>
              <a:ext cx="1449" cy="219"/>
            </a:xfrm>
            <a:prstGeom prst="parallelogram">
              <a:avLst>
                <a:gd name="adj" fmla="val 0"/>
              </a:avLst>
            </a:prstGeom>
            <a:blipFill dpi="0" rotWithShape="1">
              <a:blip r:embed="rId16" cstate="print"/>
              <a:srcRect/>
              <a:stretch>
                <a:fillRect/>
              </a:stretch>
            </a:blipFill>
            <a:ln w="9525">
              <a:noFill/>
              <a:miter lim="800000"/>
              <a:headEnd/>
              <a:tailEnd/>
            </a:ln>
            <a:effectLst/>
          </p:spPr>
          <p:txBody>
            <a:bodyPr wrap="none" anchor="ctr"/>
            <a:lstStyle/>
            <a:p>
              <a:endParaRPr lang="en-US"/>
            </a:p>
          </p:txBody>
        </p:sp>
        <p:sp>
          <p:nvSpPr>
            <p:cNvPr id="1040" name="AutoShape 16" descr="02"/>
            <p:cNvSpPr>
              <a:spLocks noChangeArrowheads="1"/>
            </p:cNvSpPr>
            <p:nvPr userDrawn="1"/>
          </p:nvSpPr>
          <p:spPr bwMode="ltGray">
            <a:xfrm>
              <a:off x="4322" y="672"/>
              <a:ext cx="1438" cy="219"/>
            </a:xfrm>
            <a:prstGeom prst="parallelogram">
              <a:avLst>
                <a:gd name="adj" fmla="val 0"/>
              </a:avLst>
            </a:prstGeom>
            <a:blipFill dpi="0" rotWithShape="1">
              <a:blip r:embed="rId17" cstate="print"/>
              <a:srcRect/>
              <a:stretch>
                <a:fillRect/>
              </a:stretch>
            </a:blipFill>
            <a:ln w="9525">
              <a:noFill/>
              <a:miter lim="800000"/>
              <a:headEnd/>
              <a:tailEnd/>
            </a:ln>
            <a:effectLst/>
          </p:spPr>
          <p:txBody>
            <a:bodyPr wrap="none" anchor="ctr"/>
            <a:lstStyle/>
            <a:p>
              <a:endParaRPr lang="en-US"/>
            </a:p>
          </p:txBody>
        </p:sp>
      </p:grpSp>
      <p:sp>
        <p:nvSpPr>
          <p:cNvPr id="1026" name="Rectangle 2"/>
          <p:cNvSpPr>
            <a:spLocks noGrp="1" noChangeArrowheads="1"/>
          </p:cNvSpPr>
          <p:nvPr>
            <p:ph type="title"/>
          </p:nvPr>
        </p:nvSpPr>
        <p:spPr bwMode="auto">
          <a:xfrm>
            <a:off x="457200" y="228600"/>
            <a:ext cx="8229600" cy="639763"/>
          </a:xfrm>
          <a:prstGeom prst="rect">
            <a:avLst/>
          </a:prstGeom>
          <a:noFill/>
          <a:ln w="9525">
            <a:noFill/>
            <a:miter lim="800000"/>
            <a:headEnd/>
            <a:tailEnd/>
          </a:ln>
          <a:effectLst>
            <a:outerShdw dist="45791" dir="3378596" algn="ctr" rotWithShape="0">
              <a:srgbClr val="000000"/>
            </a:outerShdw>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328738"/>
            <a:ext cx="8229600" cy="5029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477000"/>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C8E21BC0-4CF6-4F2C-B1EA-EEE4D1B62A85}" type="datetimeFigureOut">
              <a:rPr lang="en-US" smtClean="0"/>
              <a:pPr/>
              <a:t>11/23/2015</a:t>
            </a:fld>
            <a:endParaRPr lang="en-US"/>
          </a:p>
        </p:txBody>
      </p:sp>
      <p:sp>
        <p:nvSpPr>
          <p:cNvPr id="1029" name="Rectangle 5"/>
          <p:cNvSpPr>
            <a:spLocks noGrp="1" noChangeArrowheads="1"/>
          </p:cNvSpPr>
          <p:nvPr>
            <p:ph type="ftr" sz="quarter" idx="3"/>
          </p:nvPr>
        </p:nvSpPr>
        <p:spPr bwMode="auto">
          <a:xfrm>
            <a:off x="3124200" y="6477000"/>
            <a:ext cx="2895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477000"/>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997E9804-A359-4171-8387-45417F3B7926}" type="slidenum">
              <a:rPr lang="en-US" smtClean="0"/>
              <a:pPr/>
              <a:t>‹#›</a:t>
            </a:fld>
            <a:endParaRPr lang="en-US"/>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Arial" pitchFamily="34" charset="0"/>
        </a:defRPr>
      </a:lvl2pPr>
      <a:lvl3pPr algn="ctr" rtl="0" eaLnBrk="1" fontAlgn="base" hangingPunct="1">
        <a:spcBef>
          <a:spcPct val="0"/>
        </a:spcBef>
        <a:spcAft>
          <a:spcPct val="0"/>
        </a:spcAft>
        <a:defRPr sz="3200" b="1">
          <a:solidFill>
            <a:schemeClr val="tx2"/>
          </a:solidFill>
          <a:latin typeface="Arial" pitchFamily="34" charset="0"/>
        </a:defRPr>
      </a:lvl3pPr>
      <a:lvl4pPr algn="ctr" rtl="0" eaLnBrk="1" fontAlgn="base" hangingPunct="1">
        <a:spcBef>
          <a:spcPct val="0"/>
        </a:spcBef>
        <a:spcAft>
          <a:spcPct val="0"/>
        </a:spcAft>
        <a:defRPr sz="3200" b="1">
          <a:solidFill>
            <a:schemeClr val="tx2"/>
          </a:solidFill>
          <a:latin typeface="Arial" pitchFamily="34" charset="0"/>
        </a:defRPr>
      </a:lvl4pPr>
      <a:lvl5pPr algn="ctr" rtl="0" eaLnBrk="1" fontAlgn="base" hangingPunct="1">
        <a:spcBef>
          <a:spcPct val="0"/>
        </a:spcBef>
        <a:spcAft>
          <a:spcPct val="0"/>
        </a:spcAft>
        <a:defRPr sz="3200" b="1">
          <a:solidFill>
            <a:schemeClr val="tx2"/>
          </a:solidFill>
          <a:latin typeface="Arial" pitchFamily="34" charset="0"/>
        </a:defRPr>
      </a:lvl5pPr>
      <a:lvl6pPr marL="457200" algn="ctr" rtl="0" eaLnBrk="1" fontAlgn="base" hangingPunct="1">
        <a:spcBef>
          <a:spcPct val="0"/>
        </a:spcBef>
        <a:spcAft>
          <a:spcPct val="0"/>
        </a:spcAft>
        <a:defRPr sz="3200" b="1">
          <a:solidFill>
            <a:schemeClr val="tx2"/>
          </a:solidFill>
          <a:latin typeface="Arial" pitchFamily="34" charset="0"/>
        </a:defRPr>
      </a:lvl6pPr>
      <a:lvl7pPr marL="914400" algn="ctr" rtl="0" eaLnBrk="1" fontAlgn="base" hangingPunct="1">
        <a:spcBef>
          <a:spcPct val="0"/>
        </a:spcBef>
        <a:spcAft>
          <a:spcPct val="0"/>
        </a:spcAft>
        <a:defRPr sz="3200" b="1">
          <a:solidFill>
            <a:schemeClr val="tx2"/>
          </a:solidFill>
          <a:latin typeface="Arial" pitchFamily="34" charset="0"/>
        </a:defRPr>
      </a:lvl7pPr>
      <a:lvl8pPr marL="1371600" algn="ctr" rtl="0" eaLnBrk="1" fontAlgn="base" hangingPunct="1">
        <a:spcBef>
          <a:spcPct val="0"/>
        </a:spcBef>
        <a:spcAft>
          <a:spcPct val="0"/>
        </a:spcAft>
        <a:defRPr sz="3200" b="1">
          <a:solidFill>
            <a:schemeClr val="tx2"/>
          </a:solidFill>
          <a:latin typeface="Arial" pitchFamily="34" charset="0"/>
        </a:defRPr>
      </a:lvl8pPr>
      <a:lvl9pPr marL="1828800" algn="ctr" rtl="0" eaLnBrk="1" fontAlgn="base" hangingPunct="1">
        <a:spcBef>
          <a:spcPct val="0"/>
        </a:spcBef>
        <a:spcAft>
          <a:spcPct val="0"/>
        </a:spcAft>
        <a:defRPr sz="3200" b="1">
          <a:solidFill>
            <a:schemeClr val="tx2"/>
          </a:solidFill>
          <a:latin typeface="Arial" pitchFamily="34"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81000" y="1143000"/>
            <a:ext cx="7772400" cy="1470025"/>
          </a:xfrm>
        </p:spPr>
        <p:txBody>
          <a:bodyPr/>
          <a:lstStyle/>
          <a:p>
            <a:pPr algn="r" rtl="1"/>
            <a:r>
              <a:rPr lang="ar-SA" sz="6000" b="1" dirty="0">
                <a:cs typeface="B Titr" pitchFamily="2" charset="-78"/>
              </a:rPr>
              <a:t>کلمه عبور ایمن کدام است؟ </a:t>
            </a:r>
            <a:endParaRPr lang="en-US" sz="6000" dirty="0">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600200"/>
            <a:ext cx="8534400" cy="6172200"/>
          </a:xfrm>
        </p:spPr>
        <p:txBody>
          <a:bodyPr>
            <a:normAutofit fontScale="70000" lnSpcReduction="20000"/>
          </a:bodyPr>
          <a:lstStyle/>
          <a:p>
            <a:pPr algn="just" rtl="1">
              <a:lnSpc>
                <a:spcPct val="170000"/>
              </a:lnSpc>
              <a:buNone/>
            </a:pPr>
            <a:r>
              <a:rPr lang="ar-SA" b="1" dirty="0">
                <a:cs typeface="B Nazanin" pitchFamily="2" charset="-78"/>
              </a:rPr>
              <a:t>احتمالا شما هم زیاد شنیده‌اید که کلمه عبور( پسورد ) شخصی را هک کرده و هرچه اطلاعات یا پول در حساب کاربریش داشت، برداشت کردند. حتی ممکن است این اتفاق دستکم یکبار برای شما هم رخ داده باشد. اما مشکل از کجاست</a:t>
            </a:r>
            <a:r>
              <a:rPr lang="ar-SA" b="1" dirty="0" smtClean="0">
                <a:cs typeface="B Nazanin" pitchFamily="2" charset="-78"/>
              </a:rPr>
              <a:t>؟</a:t>
            </a:r>
            <a:endParaRPr lang="en-US" b="1" dirty="0" smtClean="0">
              <a:cs typeface="B Nazanin" pitchFamily="2" charset="-78"/>
            </a:endParaRPr>
          </a:p>
          <a:p>
            <a:pPr algn="just" rtl="1">
              <a:lnSpc>
                <a:spcPct val="170000"/>
              </a:lnSpc>
              <a:buNone/>
            </a:pPr>
            <a:endParaRPr lang="en-US" sz="2000" dirty="0">
              <a:cs typeface="B Nazanin" pitchFamily="2" charset="-78"/>
            </a:endParaRPr>
          </a:p>
          <a:p>
            <a:pPr algn="just" rtl="1">
              <a:lnSpc>
                <a:spcPct val="170000"/>
              </a:lnSpc>
              <a:buNone/>
            </a:pPr>
            <a:r>
              <a:rPr lang="ar-SA" dirty="0" smtClean="0">
                <a:cs typeface="B Nazanin" pitchFamily="2" charset="-78"/>
              </a:rPr>
              <a:t>شاید </a:t>
            </a:r>
            <a:r>
              <a:rPr lang="ar-SA" dirty="0">
                <a:cs typeface="B Nazanin" pitchFamily="2" charset="-78"/>
              </a:rPr>
              <a:t>شما اصلی ترین قسمت حساب کاربریتان را انتخاب کلمه عبوری مناسب بوده است، نادیده گرفته اید. کلمات عبور بخش مهمی از امنیت یک حساب کاربری، شبکه و رایانه های شخصی هستند و در حقیقت در خط مقدم حفاظت از حساب کاربری کاربران قرار می گیرند. یک کلمه عبور نامناسب ممکن است منجر به سوءاستفاده از کل شبکه شود. به همین دلیل تمام کارمندان شامل پیمانکاران و فروشندگان که به سیستم شرکت دسترسی دارند مسئول انتخاب کلمه عبور مناسب و محافظت از آن هستند. اما کدام کلمه عبور ایمن و مناسب است و کدام نه !؟</a:t>
            </a:r>
            <a:endParaRPr lang="en-US" dirty="0">
              <a:cs typeface="B Nazanin" pitchFamily="2" charset="-78"/>
            </a:endParaRPr>
          </a:p>
        </p:txBody>
      </p:sp>
      <p:sp>
        <p:nvSpPr>
          <p:cNvPr id="4" name="Action Button: Forward or Next 3">
            <a:hlinkClick r:id="" action="ppaction://hlinkshowjump?jump=nextslide" highlightClick="1"/>
          </p:cNvPr>
          <p:cNvSpPr/>
          <p:nvPr/>
        </p:nvSpPr>
        <p:spPr>
          <a:xfrm>
            <a:off x="8458200" y="6324600"/>
            <a:ext cx="457200" cy="45720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534400" cy="4876800"/>
          </a:xfrm>
        </p:spPr>
        <p:txBody>
          <a:bodyPr>
            <a:normAutofit fontScale="62500" lnSpcReduction="20000"/>
          </a:bodyPr>
          <a:lstStyle/>
          <a:p>
            <a:pPr algn="just" rtl="1">
              <a:lnSpc>
                <a:spcPct val="190000"/>
              </a:lnSpc>
              <a:buNone/>
            </a:pPr>
            <a:r>
              <a:rPr lang="ar-SA" dirty="0" smtClean="0">
                <a:cs typeface="B Nazanin" pitchFamily="2" charset="-78"/>
              </a:rPr>
              <a:t>بیشتر سایت ها و شبکه های اجتماعی در زمان انتخاب کلمه عبور به شما یادآوری می کنند که باید کلمه انتخاب کنید که تعداد کاراکتر های آن بیشتر از 7 یا 8 باشد. اگر شما هم فکر می کنید که این اصرارها تنها نوعی توهم </a:t>
            </a:r>
            <a:r>
              <a:rPr lang="ar-SA" dirty="0" smtClean="0">
                <a:effectLst>
                  <a:outerShdw blurRad="38100" dist="38100" dir="2700000" algn="tl">
                    <a:srgbClr val="000000">
                      <a:alpha val="43137"/>
                    </a:srgbClr>
                  </a:outerShdw>
                </a:effectLst>
                <a:cs typeface="B Nazanin" pitchFamily="2" charset="-78"/>
              </a:rPr>
              <a:t>است باید بگویم </a:t>
            </a:r>
            <a:r>
              <a:rPr lang="ar-SA" dirty="0" smtClean="0">
                <a:cs typeface="B Nazanin" pitchFamily="2" charset="-78"/>
              </a:rPr>
              <a:t>که برای هک کردن یک کلمه عبور 6 کاراکتری چقدر زمان لازم است. </a:t>
            </a:r>
            <a:r>
              <a:rPr lang="en-US" dirty="0" smtClean="0">
                <a:cs typeface="B Nazanin" pitchFamily="2" charset="-78"/>
              </a:rPr>
              <a:t/>
            </a:r>
            <a:br>
              <a:rPr lang="en-US" dirty="0" smtClean="0">
                <a:cs typeface="B Nazanin" pitchFamily="2" charset="-78"/>
              </a:rPr>
            </a:br>
            <a:r>
              <a:rPr lang="ar-SA" dirty="0" smtClean="0">
                <a:cs typeface="B Nazanin" pitchFamily="2" charset="-78"/>
              </a:rPr>
              <a:t>برای کرک کردن آنلاین با استفاده از اپلیکیش های تحت وب و با هدف قرار دادن یک سایت مشخص، در هر ثانیه هزار حدس زده می شود و در مجموع 3.7 هفته طول خواهد کشید تا کلمه عبور شما هک شود. همچنین برای کرک کردن آفلاین با استفاده از سرورها یا دسکتاب های بسیار قدرتمند در هر ثانیه 100 میلیارد حدس زده می شود و در کل 0.0224 ثانیه طول می کشد تا کلمه عبور شما هک شود. فراموش نکنید که کرک کردن آفلاین و با استفاده از تعداد زیادی از کلاسترهای پارلل چند پردازنده ای در هر ثانیه صد تریلیون احتمال سنجیده می شود و کلمه عبور شما تنها در 0.0000224 ثانیه هک خواهد شد.</a:t>
            </a:r>
            <a:endParaRPr lang="en-US" dirty="0">
              <a:cs typeface="B Nazanin" pitchFamily="2" charset="-78"/>
            </a:endParaRPr>
          </a:p>
        </p:txBody>
      </p:sp>
      <p:sp>
        <p:nvSpPr>
          <p:cNvPr id="4" name="Content Placeholder 2"/>
          <p:cNvSpPr txBox="1">
            <a:spLocks/>
          </p:cNvSpPr>
          <p:nvPr/>
        </p:nvSpPr>
        <p:spPr bwMode="auto">
          <a:xfrm>
            <a:off x="457200" y="0"/>
            <a:ext cx="853440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lnSpcReduction="10000"/>
          </a:bodyPr>
          <a:lstStyle/>
          <a:p>
            <a:pPr marL="342900" marR="0" lvl="0" indent="-342900" algn="ctr" defTabSz="914400" rtl="1" eaLnBrk="1" fontAlgn="base" latinLnBrk="0" hangingPunct="1">
              <a:lnSpc>
                <a:spcPct val="170000"/>
              </a:lnSpc>
              <a:spcBef>
                <a:spcPct val="20000"/>
              </a:spcBef>
              <a:spcAft>
                <a:spcPct val="0"/>
              </a:spcAft>
              <a:buClrTx/>
              <a:buSzTx/>
              <a:buFontTx/>
              <a:buNone/>
              <a:tabLst/>
              <a:defRPr/>
            </a:pPr>
            <a:r>
              <a:rPr kumimoji="0" lang="ar-SA" sz="3200" b="1" i="0" u="none" strike="noStrike" kern="0" cap="none" spc="0" normalizeH="0" baseline="0" noProof="0" dirty="0" smtClean="0">
                <a:ln>
                  <a:noFill/>
                </a:ln>
                <a:solidFill>
                  <a:schemeClr val="accent1">
                    <a:lumMod val="20000"/>
                    <a:lumOff val="80000"/>
                  </a:schemeClr>
                </a:solidFill>
                <a:effectLst/>
                <a:uLnTx/>
                <a:uFillTx/>
                <a:latin typeface="+mn-lt"/>
                <a:ea typeface="+mn-ea"/>
                <a:cs typeface="B Nazanin" pitchFamily="2" charset="-78"/>
              </a:rPr>
              <a:t>کلمه عبور 10 کاراکتری به همراه سیمبل ، بهترین گزینه است</a:t>
            </a:r>
            <a:endParaRPr kumimoji="0" lang="en-US" sz="3200" b="0" i="0" u="none" strike="noStrike" kern="0" cap="none" spc="0" normalizeH="0" baseline="0" noProof="0" dirty="0" smtClean="0">
              <a:ln>
                <a:noFill/>
              </a:ln>
              <a:solidFill>
                <a:schemeClr val="accent1">
                  <a:lumMod val="20000"/>
                  <a:lumOff val="80000"/>
                </a:schemeClr>
              </a:solidFill>
              <a:effectLst/>
              <a:uLnTx/>
              <a:uFillTx/>
              <a:latin typeface="+mn-lt"/>
              <a:ea typeface="+mn-ea"/>
              <a:cs typeface="B Nazanin" pitchFamily="2" charset="-78"/>
            </a:endParaRPr>
          </a:p>
        </p:txBody>
      </p:sp>
      <p:sp>
        <p:nvSpPr>
          <p:cNvPr id="5" name="Action Button: Forward or Next 4">
            <a:hlinkClick r:id="" action="ppaction://hlinkshowjump?jump=nextslide" highlightClick="1"/>
          </p:cNvPr>
          <p:cNvSpPr/>
          <p:nvPr/>
        </p:nvSpPr>
        <p:spPr>
          <a:xfrm>
            <a:off x="8458200" y="6324600"/>
            <a:ext cx="457200" cy="45720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1371600"/>
            <a:ext cx="8763000" cy="5486400"/>
          </a:xfrm>
        </p:spPr>
        <p:txBody>
          <a:bodyPr>
            <a:noAutofit/>
          </a:bodyPr>
          <a:lstStyle/>
          <a:p>
            <a:pPr algn="r" rtl="1">
              <a:lnSpc>
                <a:spcPct val="200000"/>
              </a:lnSpc>
            </a:pPr>
            <a:r>
              <a:rPr lang="en-US" sz="2000" dirty="0"/>
              <a:t/>
            </a:r>
            <a:br>
              <a:rPr lang="en-US" sz="2000" dirty="0"/>
            </a:br>
            <a:r>
              <a:rPr lang="ar-SA" sz="2000" dirty="0">
                <a:solidFill>
                  <a:schemeClr val="tx1"/>
                </a:solidFill>
                <a:latin typeface="+mn-lt"/>
                <a:ea typeface="+mn-ea"/>
                <a:cs typeface="B Nazanin" pitchFamily="2" charset="-78"/>
              </a:rPr>
              <a:t>این زمان ها واقعا اندک و ترسناک هستند اما شاید باور نکنید که اگر همین کلمه عبور را به 10 کاراکتر همراه با سیمبل تبدیل کنید قرن ها زمان لازم است تا کلمه عبور شما هک شود.</a:t>
            </a:r>
            <a:r>
              <a:rPr lang="en-US" sz="2000" dirty="0">
                <a:solidFill>
                  <a:schemeClr val="tx1"/>
                </a:solidFill>
                <a:latin typeface="+mn-lt"/>
                <a:ea typeface="+mn-ea"/>
                <a:cs typeface="B Nazanin" pitchFamily="2" charset="-78"/>
              </a:rPr>
              <a:t/>
            </a:r>
            <a:br>
              <a:rPr lang="en-US" sz="2000" dirty="0">
                <a:solidFill>
                  <a:schemeClr val="tx1"/>
                </a:solidFill>
                <a:latin typeface="+mn-lt"/>
                <a:ea typeface="+mn-ea"/>
                <a:cs typeface="B Nazanin" pitchFamily="2" charset="-78"/>
              </a:rPr>
            </a:br>
            <a:r>
              <a:rPr lang="ar-SA" sz="2000" dirty="0">
                <a:solidFill>
                  <a:schemeClr val="tx1"/>
                </a:solidFill>
                <a:latin typeface="+mn-lt"/>
                <a:ea typeface="+mn-ea"/>
                <a:cs typeface="B Nazanin" pitchFamily="2" charset="-78"/>
              </a:rPr>
              <a:t>اگر باور ندارید به نتایج اعلام شده از سوی سایت </a:t>
            </a:r>
            <a:r>
              <a:rPr lang="en-US" sz="2000" dirty="0">
                <a:solidFill>
                  <a:schemeClr val="tx1"/>
                </a:solidFill>
                <a:latin typeface="+mn-lt"/>
                <a:ea typeface="+mn-ea"/>
                <a:cs typeface="B Nazanin" pitchFamily="2" charset="-78"/>
              </a:rPr>
              <a:t>GRC.com</a:t>
            </a:r>
            <a:r>
              <a:rPr lang="ar-SA" sz="2000" dirty="0">
                <a:solidFill>
                  <a:schemeClr val="tx1"/>
                </a:solidFill>
                <a:latin typeface="+mn-lt"/>
                <a:ea typeface="+mn-ea"/>
                <a:cs typeface="B Nazanin" pitchFamily="2" charset="-78"/>
              </a:rPr>
              <a:t> توجه کنید: </a:t>
            </a:r>
            <a:r>
              <a:rPr lang="en-US" sz="2000" dirty="0">
                <a:solidFill>
                  <a:schemeClr val="tx1"/>
                </a:solidFill>
                <a:latin typeface="+mn-lt"/>
                <a:ea typeface="+mn-ea"/>
                <a:cs typeface="B Nazanin" pitchFamily="2" charset="-78"/>
              </a:rPr>
              <a:t/>
            </a:r>
            <a:br>
              <a:rPr lang="en-US" sz="2000" dirty="0">
                <a:solidFill>
                  <a:schemeClr val="tx1"/>
                </a:solidFill>
                <a:latin typeface="+mn-lt"/>
                <a:ea typeface="+mn-ea"/>
                <a:cs typeface="B Nazanin" pitchFamily="2" charset="-78"/>
              </a:rPr>
            </a:br>
            <a:r>
              <a:rPr lang="ar-SA" sz="2000" dirty="0">
                <a:solidFill>
                  <a:schemeClr val="tx1"/>
                </a:solidFill>
                <a:latin typeface="+mn-lt"/>
                <a:ea typeface="+mn-ea"/>
                <a:cs typeface="B Nazanin" pitchFamily="2" charset="-78"/>
              </a:rPr>
              <a:t>برای کرک کردن آنلاین با هزار حدس در ثانیه ، هک کردن این کلمه عبور 54.46 میلیون قرن طول خواهد کشید و برای کرک کردن آفلاین با استفاده از سرورها یا دسکتاب های بسیار قدرتمند با 100 میلیارد بار حدس زدن در یک ثانیه 54.46 سال طول می کشد. پس بهتر است هر چه سریعتر برای خود یک کلمه عبور 10 کاراکتری انتخاب سپس به آن یک سیمبل اضافه کنید.</a:t>
            </a:r>
            <a:r>
              <a:rPr lang="en-US" sz="2000" dirty="0" smtClean="0">
                <a:cs typeface="B Nazanin" pitchFamily="2" charset="-78"/>
              </a:rPr>
              <a:t/>
            </a:r>
            <a:br>
              <a:rPr lang="en-US" sz="2000" dirty="0" smtClean="0">
                <a:cs typeface="B Nazanin" pitchFamily="2" charset="-78"/>
              </a:rPr>
            </a:br>
            <a:r>
              <a:rPr lang="en-US" sz="2000" dirty="0"/>
              <a:t/>
            </a:r>
            <a:br>
              <a:rPr lang="en-US" sz="2000" dirty="0"/>
            </a:br>
            <a:endParaRPr lang="en-US" sz="2000" dirty="0"/>
          </a:p>
        </p:txBody>
      </p:sp>
      <p:sp>
        <p:nvSpPr>
          <p:cNvPr id="3" name="Action Button: Forward or Next 2">
            <a:hlinkClick r:id="" action="ppaction://hlinkshowjump?jump=nextslide" highlightClick="1"/>
          </p:cNvPr>
          <p:cNvSpPr/>
          <p:nvPr/>
        </p:nvSpPr>
        <p:spPr>
          <a:xfrm>
            <a:off x="8458200" y="6324600"/>
            <a:ext cx="457200" cy="45720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752600"/>
            <a:ext cx="8229600" cy="639763"/>
          </a:xfrm>
        </p:spPr>
        <p:txBody>
          <a:bodyPr>
            <a:noAutofit/>
          </a:bodyPr>
          <a:lstStyle/>
          <a:p>
            <a:r>
              <a:rPr lang="ar-SA" b="1" dirty="0">
                <a:cs typeface="B Nazanin" pitchFamily="2" charset="-78"/>
              </a:rPr>
              <a:t>کلمه‌های عبور </a:t>
            </a:r>
            <a:r>
              <a:rPr lang="ar-SA" b="1" dirty="0" smtClean="0">
                <a:cs typeface="B Nazanin" pitchFamily="2" charset="-78"/>
              </a:rPr>
              <a:t>نامطمئن </a:t>
            </a:r>
            <a:r>
              <a:rPr lang="ar-SA" b="1" dirty="0">
                <a:cs typeface="B Nazanin" pitchFamily="2" charset="-78"/>
              </a:rPr>
              <a:t>و </a:t>
            </a:r>
            <a:r>
              <a:rPr lang="ar-SA" b="1" dirty="0" smtClean="0">
                <a:cs typeface="B Nazanin" pitchFamily="2" charset="-78"/>
              </a:rPr>
              <a:t>خطرناک</a:t>
            </a:r>
            <a:endParaRPr lang="en-US" dirty="0">
              <a:cs typeface="B Nazanin" pitchFamily="2" charset="-78"/>
            </a:endParaRPr>
          </a:p>
        </p:txBody>
      </p:sp>
      <p:sp>
        <p:nvSpPr>
          <p:cNvPr id="3" name="Subtitle 2"/>
          <p:cNvSpPr>
            <a:spLocks noGrp="1"/>
          </p:cNvSpPr>
          <p:nvPr>
            <p:ph type="subTitle" idx="4294967295"/>
          </p:nvPr>
        </p:nvSpPr>
        <p:spPr>
          <a:xfrm>
            <a:off x="152400" y="3048000"/>
            <a:ext cx="8686800" cy="3657600"/>
          </a:xfrm>
        </p:spPr>
        <p:txBody>
          <a:bodyPr>
            <a:noAutofit/>
          </a:bodyPr>
          <a:lstStyle/>
          <a:p>
            <a:pPr marL="0" indent="0" algn="just" rtl="1">
              <a:lnSpc>
                <a:spcPct val="200000"/>
              </a:lnSpc>
              <a:buNone/>
            </a:pPr>
            <a:r>
              <a:rPr lang="ar-SA" sz="2000" b="1" dirty="0" smtClean="0">
                <a:solidFill>
                  <a:schemeClr val="accent6">
                    <a:lumMod val="20000"/>
                    <a:lumOff val="80000"/>
                  </a:schemeClr>
                </a:solidFill>
                <a:cs typeface="B Nazanin" pitchFamily="2" charset="-78"/>
              </a:rPr>
              <a:t>اما تنها انتخاب کلمه 10 کارکتری برای مورد اطمینان بودن کلمه عبور کافی نیست، بسیاری از ما برای آنکه رمزهای عبوری خود را فراموش نکنیم، بیشتر از اعداد و ارقام نصبی خودمان استفاده می کنیم، ارقامی چون شماره شناسنامه، تلفن همراه و... ما در اینجا به شما خواهیم گفت استفاده از چه کلماتی می تواند کار هکرها را آسان تر کند.</a:t>
            </a:r>
            <a:endParaRPr lang="en-US" sz="2000" b="1" dirty="0" smtClean="0">
              <a:solidFill>
                <a:schemeClr val="accent6">
                  <a:lumMod val="20000"/>
                  <a:lumOff val="80000"/>
                </a:schemeClr>
              </a:solidFill>
              <a:cs typeface="B Nazanin" pitchFamily="2" charset="-78"/>
            </a:endParaRPr>
          </a:p>
          <a:p>
            <a:pPr algn="just" rtl="1">
              <a:lnSpc>
                <a:spcPct val="200000"/>
              </a:lnSpc>
              <a:buNone/>
            </a:pPr>
            <a:r>
              <a:rPr lang="ar-SA" sz="2000" dirty="0" smtClean="0">
                <a:cs typeface="B Nazanin" pitchFamily="2" charset="-78"/>
              </a:rPr>
              <a:t/>
            </a:r>
            <a:br>
              <a:rPr lang="ar-SA" sz="2000" dirty="0" smtClean="0">
                <a:cs typeface="B Nazanin" pitchFamily="2" charset="-78"/>
              </a:rPr>
            </a:br>
            <a:r>
              <a:rPr lang="en-US" sz="2000" dirty="0" smtClean="0">
                <a:cs typeface="B Nazanin" pitchFamily="2" charset="-78"/>
              </a:rPr>
              <a:t/>
            </a:r>
            <a:br>
              <a:rPr lang="en-US" sz="2000" dirty="0" smtClean="0">
                <a:cs typeface="B Nazanin" pitchFamily="2" charset="-78"/>
              </a:rPr>
            </a:br>
            <a:endParaRPr lang="en-US" sz="2000" dirty="0">
              <a:cs typeface="B Nazanin" pitchFamily="2" charset="-78"/>
            </a:endParaRPr>
          </a:p>
        </p:txBody>
      </p:sp>
      <p:sp>
        <p:nvSpPr>
          <p:cNvPr id="5" name="Action Button: Forward or Next 4">
            <a:hlinkClick r:id="" action="ppaction://hlinkshowjump?jump=nextslide" highlightClick="1"/>
          </p:cNvPr>
          <p:cNvSpPr/>
          <p:nvPr/>
        </p:nvSpPr>
        <p:spPr>
          <a:xfrm>
            <a:off x="8458200" y="6324600"/>
            <a:ext cx="457200" cy="45720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228600" y="990600"/>
            <a:ext cx="8991600" cy="5867400"/>
          </a:xfrm>
        </p:spPr>
        <p:txBody>
          <a:bodyPr>
            <a:noAutofit/>
          </a:bodyPr>
          <a:lstStyle/>
          <a:p>
            <a:pPr algn="just" rtl="1">
              <a:lnSpc>
                <a:spcPct val="130000"/>
              </a:lnSpc>
              <a:buNone/>
            </a:pPr>
            <a:r>
              <a:rPr lang="ar-SA" sz="2000" dirty="0" smtClean="0">
                <a:cs typeface="B Nazanin" pitchFamily="2" charset="-78"/>
              </a:rPr>
              <a:t/>
            </a:r>
            <a:br>
              <a:rPr lang="ar-SA" sz="2000" dirty="0" smtClean="0">
                <a:cs typeface="B Nazanin" pitchFamily="2" charset="-78"/>
              </a:rPr>
            </a:br>
            <a:r>
              <a:rPr lang="en-US" sz="2000" dirty="0" err="1" smtClean="0">
                <a:solidFill>
                  <a:schemeClr val="accent1">
                    <a:lumMod val="20000"/>
                    <a:lumOff val="80000"/>
                  </a:schemeClr>
                </a:solidFill>
                <a:cs typeface="B Nazanin" pitchFamily="2" charset="-78"/>
              </a:rPr>
              <a:t>Splashdata</a:t>
            </a:r>
            <a:r>
              <a:rPr lang="ar-SA" sz="2000" dirty="0" smtClean="0">
                <a:solidFill>
                  <a:schemeClr val="accent1">
                    <a:lumMod val="20000"/>
                    <a:lumOff val="80000"/>
                  </a:schemeClr>
                </a:solidFill>
                <a:cs typeface="B Nazanin" pitchFamily="2" charset="-78"/>
              </a:rPr>
              <a:t> هر ساله لیستی از بدترین کلمه عبورهای انتخابی که بر اساس عمومی‌تر بودن آنها منظم شده است، منتشر می کند، به گفته آنها این لیست معمولا با استفاده از اطلاعات هکرها درباره میلیون‌ها کلمه عبوری که دزدیده‌اند جمع آوری می شود. بد نیست بدانید کلمه </a:t>
            </a:r>
            <a:r>
              <a:rPr lang="en-US" sz="2000" dirty="0" smtClean="0">
                <a:solidFill>
                  <a:schemeClr val="accent1">
                    <a:lumMod val="20000"/>
                    <a:lumOff val="80000"/>
                  </a:schemeClr>
                </a:solidFill>
                <a:cs typeface="B Nazanin" pitchFamily="2" charset="-78"/>
              </a:rPr>
              <a:t>password</a:t>
            </a:r>
            <a:r>
              <a:rPr lang="ar-SA" sz="2000" dirty="0" smtClean="0">
                <a:solidFill>
                  <a:schemeClr val="accent1">
                    <a:lumMod val="20000"/>
                    <a:lumOff val="80000"/>
                  </a:schemeClr>
                </a:solidFill>
                <a:cs typeface="B Nazanin" pitchFamily="2" charset="-78"/>
              </a:rPr>
              <a:t> در صدر جدول قرار گرفته است. کلمه ای که دقیقا در زبان لاتین به عنوان کلمه عبور استفاده می شود. در ضمن اگر الان با توجه به توضیحات بالا این فکر به سرتان زد که این لغت </a:t>
            </a:r>
            <a:r>
              <a:rPr lang="en-US" sz="2000" dirty="0" smtClean="0">
                <a:solidFill>
                  <a:schemeClr val="accent1">
                    <a:lumMod val="20000"/>
                    <a:lumOff val="80000"/>
                  </a:schemeClr>
                </a:solidFill>
                <a:cs typeface="B Nazanin" pitchFamily="2" charset="-78"/>
              </a:rPr>
              <a:t>Passw0rd</a:t>
            </a:r>
            <a:r>
              <a:rPr lang="ar-SA" sz="2000" dirty="0" smtClean="0">
                <a:solidFill>
                  <a:schemeClr val="accent1">
                    <a:lumMod val="20000"/>
                    <a:lumOff val="80000"/>
                  </a:schemeClr>
                </a:solidFill>
                <a:cs typeface="B Nazanin" pitchFamily="2" charset="-78"/>
              </a:rPr>
              <a:t> با این املا - استفاده از صفر به جای </a:t>
            </a:r>
            <a:r>
              <a:rPr lang="en-US" sz="2000" dirty="0" smtClean="0">
                <a:solidFill>
                  <a:schemeClr val="accent1">
                    <a:lumMod val="20000"/>
                    <a:lumOff val="80000"/>
                  </a:schemeClr>
                </a:solidFill>
                <a:cs typeface="B Nazanin" pitchFamily="2" charset="-78"/>
              </a:rPr>
              <a:t>o</a:t>
            </a:r>
            <a:r>
              <a:rPr lang="ar-SA" sz="2000" dirty="0" smtClean="0">
                <a:solidFill>
                  <a:schemeClr val="accent1">
                    <a:lumMod val="20000"/>
                    <a:lumOff val="80000"/>
                  </a:schemeClr>
                </a:solidFill>
                <a:cs typeface="B Nazanin" pitchFamily="2" charset="-78"/>
              </a:rPr>
              <a:t> - خیلی فکر هوشمندانه ای است باید بگویم اشتباه کردید این لغت نیز در رده هیجدهم بدترین‌ها قرار گرفته است. البته این لیست تا حدودی هم قابل پیش بینی است. دنباله‌ای از اعداد و حروف مجاور هم در صفحه کلید: مثل </a:t>
            </a:r>
            <a:r>
              <a:rPr lang="en-US" sz="2000" dirty="0" smtClean="0">
                <a:solidFill>
                  <a:schemeClr val="accent1">
                    <a:lumMod val="20000"/>
                    <a:lumOff val="80000"/>
                  </a:schemeClr>
                </a:solidFill>
                <a:cs typeface="B Nazanin" pitchFamily="2" charset="-78"/>
              </a:rPr>
              <a:t>qwerty</a:t>
            </a:r>
            <a:r>
              <a:rPr lang="ar-SA" sz="2000" dirty="0" smtClean="0">
                <a:solidFill>
                  <a:schemeClr val="accent1">
                    <a:lumMod val="20000"/>
                    <a:lumOff val="80000"/>
                  </a:schemeClr>
                </a:solidFill>
                <a:cs typeface="B Nazanin" pitchFamily="2" charset="-78"/>
              </a:rPr>
              <a:t>و 123456 و اسامی معروف انتخاب‌های رایجی هستند. </a:t>
            </a:r>
            <a:r>
              <a:rPr lang="en-US" sz="2000" dirty="0" smtClean="0">
                <a:solidFill>
                  <a:schemeClr val="accent1">
                    <a:lumMod val="20000"/>
                    <a:lumOff val="80000"/>
                  </a:schemeClr>
                </a:solidFill>
                <a:cs typeface="B Nazanin" pitchFamily="2" charset="-78"/>
              </a:rPr>
              <a:t>abc123</a:t>
            </a:r>
            <a:r>
              <a:rPr lang="ar-SA" sz="2000" dirty="0" smtClean="0">
                <a:solidFill>
                  <a:schemeClr val="accent1">
                    <a:lumMod val="20000"/>
                    <a:lumOff val="80000"/>
                  </a:schemeClr>
                </a:solidFill>
                <a:cs typeface="B Nazanin" pitchFamily="2" charset="-78"/>
              </a:rPr>
              <a:t> و </a:t>
            </a:r>
            <a:r>
              <a:rPr lang="en-US" sz="2000" dirty="0" smtClean="0">
                <a:solidFill>
                  <a:schemeClr val="accent1">
                    <a:lumMod val="20000"/>
                    <a:lumOff val="80000"/>
                  </a:schemeClr>
                </a:solidFill>
                <a:cs typeface="B Nazanin" pitchFamily="2" charset="-78"/>
              </a:rPr>
              <a:t>trustno1</a:t>
            </a:r>
            <a:r>
              <a:rPr lang="ar-SA" sz="2000" dirty="0" smtClean="0">
                <a:solidFill>
                  <a:schemeClr val="accent1">
                    <a:lumMod val="20000"/>
                    <a:lumOff val="80000"/>
                  </a:schemeClr>
                </a:solidFill>
                <a:cs typeface="B Nazanin" pitchFamily="2" charset="-78"/>
              </a:rPr>
              <a:t> هم برای سایت‌هایی که به تازگی از کاربرانشان می‌خواهند ترکیبی از حروف و اعداد را برای رمز عبورشان برگزینند، انتخاب پرطرفداری است. مورگان اسلین، مدیر عامل </a:t>
            </a:r>
            <a:r>
              <a:rPr lang="en-US" sz="2000" dirty="0" err="1" smtClean="0">
                <a:solidFill>
                  <a:schemeClr val="accent1">
                    <a:lumMod val="20000"/>
                    <a:lumOff val="80000"/>
                  </a:schemeClr>
                </a:solidFill>
                <a:cs typeface="B Nazanin" pitchFamily="2" charset="-78"/>
              </a:rPr>
              <a:t>SplashData</a:t>
            </a:r>
            <a:r>
              <a:rPr lang="ar-SA" sz="2000" dirty="0" smtClean="0">
                <a:solidFill>
                  <a:schemeClr val="accent1">
                    <a:lumMod val="20000"/>
                    <a:lumOff val="80000"/>
                  </a:schemeClr>
                </a:solidFill>
                <a:cs typeface="B Nazanin" pitchFamily="2" charset="-78"/>
              </a:rPr>
              <a:t> از تمامی افراد و شرکت‌هایی که این لغات را برای رمز عبورشان انتخاب کرده‌اند خواسته تا هر چه سریعتر کلمه عبور خود را عوض کنند. مورگان گفته است: بسیاری از هکرها تنها با چند بار امتحان کردن کلمه عبورهای رایج رمز عبور شما را بدست می آورند.</a:t>
            </a:r>
            <a:endParaRPr lang="en-US" sz="2000" dirty="0" smtClean="0">
              <a:solidFill>
                <a:schemeClr val="accent1">
                  <a:lumMod val="20000"/>
                  <a:lumOff val="80000"/>
                </a:schemeClr>
              </a:solidFill>
              <a:cs typeface="B Nazanin" pitchFamily="2" charset="-78"/>
            </a:endParaRPr>
          </a:p>
          <a:p>
            <a:pPr algn="just" rtl="1">
              <a:lnSpc>
                <a:spcPct val="130000"/>
              </a:lnSpc>
              <a:buNone/>
            </a:pPr>
            <a:r>
              <a:rPr lang="en-US" sz="2000" dirty="0" smtClean="0">
                <a:cs typeface="B Nazanin" pitchFamily="2" charset="-78"/>
              </a:rPr>
              <a:t/>
            </a:r>
            <a:br>
              <a:rPr lang="en-US" sz="2000" dirty="0" smtClean="0">
                <a:cs typeface="B Nazanin" pitchFamily="2" charset="-78"/>
              </a:rPr>
            </a:br>
            <a:endParaRPr lang="en-US" sz="2000" dirty="0">
              <a:cs typeface="B Nazanin" pitchFamily="2" charset="-78"/>
            </a:endParaRPr>
          </a:p>
        </p:txBody>
      </p:sp>
      <p:sp>
        <p:nvSpPr>
          <p:cNvPr id="5" name="Action Button: Forward or Next 4">
            <a:hlinkClick r:id="" action="ppaction://hlinkshowjump?jump=nextslide" highlightClick="1"/>
          </p:cNvPr>
          <p:cNvSpPr/>
          <p:nvPr/>
        </p:nvSpPr>
        <p:spPr>
          <a:xfrm>
            <a:off x="7696200" y="6324600"/>
            <a:ext cx="457200" cy="45720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strips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600200"/>
            <a:ext cx="8382000" cy="6247864"/>
          </a:xfrm>
          <a:prstGeom prst="rect">
            <a:avLst/>
          </a:prstGeom>
          <a:noFill/>
        </p:spPr>
        <p:txBody>
          <a:bodyPr wrap="square" rtlCol="0">
            <a:spAutoFit/>
          </a:bodyPr>
          <a:lstStyle/>
          <a:p>
            <a:pPr algn="just" rtl="1">
              <a:lnSpc>
                <a:spcPct val="200000"/>
              </a:lnSpc>
            </a:pPr>
            <a:r>
              <a:rPr lang="ar-SA" sz="2000" dirty="0" smtClean="0">
                <a:cs typeface="B Nazanin" pitchFamily="2" charset="-78"/>
              </a:rPr>
              <a:t>اسلین</a:t>
            </a:r>
            <a:r>
              <a:rPr lang="ar-SA" sz="2000" dirty="0">
                <a:cs typeface="B Nazanin" pitchFamily="2" charset="-78"/>
              </a:rPr>
              <a:t>، مدیر عامل </a:t>
            </a:r>
            <a:r>
              <a:rPr lang="en-US" sz="2000" dirty="0" err="1">
                <a:cs typeface="B Nazanin" pitchFamily="2" charset="-78"/>
              </a:rPr>
              <a:t>SplashData</a:t>
            </a:r>
            <a:r>
              <a:rPr lang="ar-SA" sz="2000" dirty="0">
                <a:cs typeface="B Nazanin" pitchFamily="2" charset="-78"/>
              </a:rPr>
              <a:t> همچنین در مورد چگونگی انتخاب کلمه عبور های مناسب می گوید: «از کاراکترهای بسیار متنوع مانند حروف و اعداد مختلف و در صورت امکان، کاراکترهای خاص در کنار یکدیگر استفاده کنید و فراموش نکنید که هرچه تعداد حروف کلمه عبورتان بیشتر از 8 عدد باشد بهتر است.» به گفته وی یکی از بهترین روش ها استفاده از فاصله یا خط تیره میان لغات است. این مدیر همچنین ادامه می دهد: «</a:t>
            </a:r>
            <a:r>
              <a:rPr lang="ar-SA" sz="2000" b="1" dirty="0">
                <a:solidFill>
                  <a:schemeClr val="accent2">
                    <a:lumMod val="60000"/>
                    <a:lumOff val="40000"/>
                  </a:schemeClr>
                </a:solidFill>
                <a:cs typeface="B Nazanin" pitchFamily="2" charset="-78"/>
              </a:rPr>
              <a:t>از یک نام کاربری و رمز عبور یکسان برای همه سایت‌ها استفاده نکنید</a:t>
            </a:r>
            <a:r>
              <a:rPr lang="ar-SA" sz="2000" dirty="0">
                <a:solidFill>
                  <a:schemeClr val="accent2">
                    <a:lumMod val="60000"/>
                    <a:lumOff val="40000"/>
                  </a:schemeClr>
                </a:solidFill>
                <a:cs typeface="B Nazanin" pitchFamily="2" charset="-78"/>
              </a:rPr>
              <a:t> </a:t>
            </a:r>
            <a:r>
              <a:rPr lang="ar-SA" sz="2000" dirty="0">
                <a:cs typeface="B Nazanin" pitchFamily="2" charset="-78"/>
              </a:rPr>
              <a:t>و از مدیریت کلمه عبور آنلاین برای پیگیری حساب‌های مختلفتان بهره ببرید.» البته راه‌های دیگری هم در پیش است هرچند که هنوز خیلی اجرایی نشده‌است مثل : </a:t>
            </a:r>
            <a:r>
              <a:rPr lang="ar-SA" sz="2000" b="1" dirty="0">
                <a:cs typeface="B Nazanin" pitchFamily="2" charset="-78"/>
              </a:rPr>
              <a:t>پسوردی که با استفاده از ضربان قلب ابداع شده است</a:t>
            </a:r>
            <a:r>
              <a:rPr lang="ar-SA" sz="2000" dirty="0">
                <a:cs typeface="B Nazanin" pitchFamily="2" charset="-78"/>
              </a:rPr>
              <a:t>. </a:t>
            </a:r>
            <a:endParaRPr lang="en-US" sz="2000" dirty="0" smtClean="0">
              <a:cs typeface="B Nazanin" pitchFamily="2" charset="-78"/>
            </a:endParaRPr>
          </a:p>
          <a:p>
            <a:pPr algn="just" rtl="1">
              <a:lnSpc>
                <a:spcPct val="200000"/>
              </a:lnSpc>
            </a:pPr>
            <a:r>
              <a:rPr lang="ar-SA" sz="2000" dirty="0">
                <a:cs typeface="B Nazanin" pitchFamily="2" charset="-78"/>
              </a:rPr>
              <a:t/>
            </a:r>
            <a:br>
              <a:rPr lang="ar-SA" sz="2000" dirty="0">
                <a:cs typeface="B Nazanin" pitchFamily="2" charset="-78"/>
              </a:rPr>
            </a:br>
            <a:endParaRPr lang="en-US" sz="2000" dirty="0">
              <a:cs typeface="B Nazanin" pitchFamily="2" charset="-78"/>
            </a:endParaRPr>
          </a:p>
        </p:txBody>
      </p:sp>
      <p:sp>
        <p:nvSpPr>
          <p:cNvPr id="3" name="TextBox 2"/>
          <p:cNvSpPr txBox="1"/>
          <p:nvPr/>
        </p:nvSpPr>
        <p:spPr>
          <a:xfrm>
            <a:off x="609600" y="228600"/>
            <a:ext cx="8001000" cy="1305165"/>
          </a:xfrm>
          <a:prstGeom prst="rect">
            <a:avLst/>
          </a:prstGeom>
          <a:noFill/>
        </p:spPr>
        <p:txBody>
          <a:bodyPr wrap="square" rtlCol="0">
            <a:spAutoFit/>
          </a:bodyPr>
          <a:lstStyle/>
          <a:p>
            <a:pPr algn="ctr" rtl="1">
              <a:lnSpc>
                <a:spcPct val="150000"/>
              </a:lnSpc>
            </a:pPr>
            <a:r>
              <a:rPr lang="ar-SA" sz="2800" b="1" dirty="0">
                <a:cs typeface="B Titr" pitchFamily="2" charset="-78"/>
              </a:rPr>
              <a:t>چطور کلمه عبور مطمئی داشته باشیم؟</a:t>
            </a:r>
            <a:r>
              <a:rPr lang="ar-SA" sz="2800" dirty="0">
                <a:cs typeface="B Titr" pitchFamily="2" charset="-78"/>
              </a:rPr>
              <a:t/>
            </a:r>
            <a:br>
              <a:rPr lang="ar-SA" sz="2800" dirty="0">
                <a:cs typeface="B Titr" pitchFamily="2" charset="-78"/>
              </a:rPr>
            </a:br>
            <a:endParaRPr lang="en-US" sz="2800" dirty="0">
              <a:cs typeface="B Titr" pitchFamily="2" charset="-78"/>
            </a:endParaRPr>
          </a:p>
        </p:txBody>
      </p:sp>
      <p:sp>
        <p:nvSpPr>
          <p:cNvPr id="4" name="Action Button: Forward or Next 3">
            <a:hlinkClick r:id="" action="ppaction://hlinkshowjump?jump=nextslide" highlightClick="1"/>
          </p:cNvPr>
          <p:cNvSpPr/>
          <p:nvPr/>
        </p:nvSpPr>
        <p:spPr>
          <a:xfrm>
            <a:off x="8610600" y="6324600"/>
            <a:ext cx="457200" cy="45720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circl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10600" cy="6278642"/>
          </a:xfrm>
          <a:prstGeom prst="rect">
            <a:avLst/>
          </a:prstGeom>
          <a:noFill/>
        </p:spPr>
        <p:txBody>
          <a:bodyPr wrap="square" rtlCol="0">
            <a:spAutoFit/>
          </a:bodyPr>
          <a:lstStyle/>
          <a:p>
            <a:pPr algn="just" rtl="1">
              <a:lnSpc>
                <a:spcPct val="150000"/>
              </a:lnSpc>
            </a:pPr>
            <a:r>
              <a:rPr lang="ar-SA" sz="2800" dirty="0">
                <a:solidFill>
                  <a:schemeClr val="accent2">
                    <a:lumMod val="20000"/>
                    <a:lumOff val="80000"/>
                  </a:schemeClr>
                </a:solidFill>
                <a:cs typeface="B Titr" pitchFamily="2" charset="-78"/>
              </a:rPr>
              <a:t>بزرگتر ها کارشان درست و بهتر است </a:t>
            </a:r>
            <a:endParaRPr lang="en-US" sz="2800" dirty="0" smtClean="0">
              <a:solidFill>
                <a:schemeClr val="accent2">
                  <a:lumMod val="20000"/>
                  <a:lumOff val="80000"/>
                </a:schemeClr>
              </a:solidFill>
              <a:cs typeface="B Titr" pitchFamily="2" charset="-78"/>
            </a:endParaRPr>
          </a:p>
          <a:p>
            <a:pPr algn="just" rtl="1">
              <a:lnSpc>
                <a:spcPct val="150000"/>
              </a:lnSpc>
            </a:pPr>
            <a:endParaRPr lang="en-US" sz="2000" dirty="0" smtClean="0">
              <a:cs typeface="B Nazanin" pitchFamily="2" charset="-78"/>
            </a:endParaRPr>
          </a:p>
          <a:p>
            <a:pPr algn="just" rtl="1">
              <a:lnSpc>
                <a:spcPct val="150000"/>
              </a:lnSpc>
            </a:pPr>
            <a:endParaRPr lang="en-US" sz="1050" dirty="0" smtClean="0">
              <a:cs typeface="B Nazanin" pitchFamily="2" charset="-78"/>
            </a:endParaRPr>
          </a:p>
          <a:p>
            <a:pPr algn="just" rtl="1">
              <a:lnSpc>
                <a:spcPct val="150000"/>
              </a:lnSpc>
            </a:pPr>
            <a:r>
              <a:rPr lang="ar-SA" sz="2000" dirty="0" smtClean="0">
                <a:cs typeface="B Nazanin" pitchFamily="2" charset="-78"/>
              </a:rPr>
              <a:t>جوانان </a:t>
            </a:r>
            <a:r>
              <a:rPr lang="ar-SA" sz="2000" dirty="0">
                <a:cs typeface="B Nazanin" pitchFamily="2" charset="-78"/>
              </a:rPr>
              <a:t>شاید بتوانند بهتر از بزرگسالان‌شان با تکنولوژی کار کنند اما وقتی صحبت از انتخاب کلمه عبور می‌شود، بزرگسالان ماهرانه‌تر عمل می کنند، باور کنید! مطالعات جدیدی که اخیرا توسط دانشگاه کمبریج انجام شده است نشان می‌دهد افراد بالای 55 سال به نسبت جوانان زیر 25 سال، کلمه عبورهای قوی‌تری انتخاب می کنند. یکی از متخصصان رایانه به نام جوزف بونی، با تحقیق روی 70 میلیون از کاربران یاهو دریافت؛ کلمه عبورهایی که افراد بالای 55 سال انتخاب می کنند 2 برابر قوی تر از نوجوانان و جوانان است. </a:t>
            </a:r>
            <a:endParaRPr lang="en-US" sz="2000" dirty="0">
              <a:cs typeface="B Nazanin" pitchFamily="2" charset="-78"/>
            </a:endParaRPr>
          </a:p>
          <a:p>
            <a:pPr algn="just" rtl="1">
              <a:lnSpc>
                <a:spcPct val="150000"/>
              </a:lnSpc>
            </a:pPr>
            <a:r>
              <a:rPr lang="ar-SA" sz="2000" dirty="0">
                <a:cs typeface="B Nazanin" pitchFamily="2" charset="-78"/>
              </a:rPr>
              <a:t> زمانی که این خبر روی خروجی خبرانلاین قرار گرفت بیشتر کاربران تجربه و دقت بیشتر بزرگترها را دلیل اصلی این انتخاب مطرح کردند. با این حال نظر شما چیست؟ علاوه بر این آیا شما هم جزو آن دسته اشخاصی هستید که کلمه عبور نا مطئنی دارد؟ بهتر است قبل از هر کاری باتوجه به آمار کمپانی </a:t>
            </a:r>
            <a:r>
              <a:rPr lang="en-US" sz="2000" dirty="0">
                <a:cs typeface="B Nazanin" pitchFamily="2" charset="-78"/>
              </a:rPr>
              <a:t>McAfee</a:t>
            </a:r>
            <a:r>
              <a:rPr lang="ar-SA" sz="2000" dirty="0">
                <a:cs typeface="B Nazanin" pitchFamily="2" charset="-78"/>
              </a:rPr>
              <a:t> که یک رایانه از هر 6رایانه، آنتی ویروس ندارد و به همین دلیل کار مجرمان سایبری و هکرها آسان‌تر شده است ،کلمه عبورتان تعویض و باری دیگر با دقت بیشتری آن را انتخاب کنید.</a:t>
            </a:r>
            <a:endParaRPr lang="en-US" sz="2000" dirty="0">
              <a:cs typeface="B Nazanin" pitchFamily="2" charset="-78"/>
            </a:endParaRPr>
          </a:p>
        </p:txBody>
      </p:sp>
      <p:sp>
        <p:nvSpPr>
          <p:cNvPr id="4" name="Action Button: Forward or Next 3">
            <a:hlinkClick r:id="" action="ppaction://hlinkshowjump?jump=nextslide" highlightClick="1"/>
          </p:cNvPr>
          <p:cNvSpPr/>
          <p:nvPr/>
        </p:nvSpPr>
        <p:spPr>
          <a:xfrm>
            <a:off x="8458200" y="6324600"/>
            <a:ext cx="457200" cy="45720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diamond/>
  </p:transition>
  <p:timing>
    <p:tnLst>
      <p:par>
        <p:cTn id="1" dur="indefinite" restart="never" nodeType="tmRoot"/>
      </p:par>
    </p:tnLst>
  </p:timing>
</p:sld>
</file>

<file path=ppt/theme/theme1.xml><?xml version="1.0" encoding="utf-8"?>
<a:theme xmlns:a="http://schemas.openxmlformats.org/drawingml/2006/main" name="sample_dark">
  <a:themeElements>
    <a:clrScheme name="sample_dark 2">
      <a:dk1>
        <a:srgbClr val="0F4334"/>
      </a:dk1>
      <a:lt1>
        <a:srgbClr val="FFFFFF"/>
      </a:lt1>
      <a:dk2>
        <a:srgbClr val="2C7F92"/>
      </a:dk2>
      <a:lt2>
        <a:srgbClr val="F0F7BD"/>
      </a:lt2>
      <a:accent1>
        <a:srgbClr val="B2B838"/>
      </a:accent1>
      <a:accent2>
        <a:srgbClr val="E68B30"/>
      </a:accent2>
      <a:accent3>
        <a:srgbClr val="ACC0C7"/>
      </a:accent3>
      <a:accent4>
        <a:srgbClr val="DADADA"/>
      </a:accent4>
      <a:accent5>
        <a:srgbClr val="D5D8AE"/>
      </a:accent5>
      <a:accent6>
        <a:srgbClr val="D07D2A"/>
      </a:accent6>
      <a:hlink>
        <a:srgbClr val="3FB180"/>
      </a:hlink>
      <a:folHlink>
        <a:srgbClr val="3BA7E3"/>
      </a:folHlink>
    </a:clrScheme>
    <a:fontScheme name="sample_da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ample_dark 1">
        <a:dk1>
          <a:srgbClr val="000066"/>
        </a:dk1>
        <a:lt1>
          <a:srgbClr val="FFFFFF"/>
        </a:lt1>
        <a:dk2>
          <a:srgbClr val="006699"/>
        </a:dk2>
        <a:lt2>
          <a:srgbClr val="EEE378"/>
        </a:lt2>
        <a:accent1>
          <a:srgbClr val="69C828"/>
        </a:accent1>
        <a:accent2>
          <a:srgbClr val="E68B30"/>
        </a:accent2>
        <a:accent3>
          <a:srgbClr val="AAB8CA"/>
        </a:accent3>
        <a:accent4>
          <a:srgbClr val="DADADA"/>
        </a:accent4>
        <a:accent5>
          <a:srgbClr val="B9E0AC"/>
        </a:accent5>
        <a:accent6>
          <a:srgbClr val="D07D2A"/>
        </a:accent6>
        <a:hlink>
          <a:srgbClr val="0FAAE1"/>
        </a:hlink>
        <a:folHlink>
          <a:srgbClr val="547FEA"/>
        </a:folHlink>
      </a:clrScheme>
      <a:clrMap bg1="dk2" tx1="lt1" bg2="dk1" tx2="lt2" accent1="accent1" accent2="accent2" accent3="accent3" accent4="accent4" accent5="accent5" accent6="accent6" hlink="hlink" folHlink="folHlink"/>
    </a:extraClrScheme>
    <a:extraClrScheme>
      <a:clrScheme name="sample_dark 2">
        <a:dk1>
          <a:srgbClr val="0F4334"/>
        </a:dk1>
        <a:lt1>
          <a:srgbClr val="FFFFFF"/>
        </a:lt1>
        <a:dk2>
          <a:srgbClr val="2C7F92"/>
        </a:dk2>
        <a:lt2>
          <a:srgbClr val="F0F7BD"/>
        </a:lt2>
        <a:accent1>
          <a:srgbClr val="B2B838"/>
        </a:accent1>
        <a:accent2>
          <a:srgbClr val="E68B30"/>
        </a:accent2>
        <a:accent3>
          <a:srgbClr val="ACC0C7"/>
        </a:accent3>
        <a:accent4>
          <a:srgbClr val="DADADA"/>
        </a:accent4>
        <a:accent5>
          <a:srgbClr val="D5D8AE"/>
        </a:accent5>
        <a:accent6>
          <a:srgbClr val="D07D2A"/>
        </a:accent6>
        <a:hlink>
          <a:srgbClr val="3FB180"/>
        </a:hlink>
        <a:folHlink>
          <a:srgbClr val="3BA7E3"/>
        </a:folHlink>
      </a:clrScheme>
      <a:clrMap bg1="dk2" tx1="lt1" bg2="dk1" tx2="lt2" accent1="accent1" accent2="accent2" accent3="accent3" accent4="accent4" accent5="accent5" accent6="accent6" hlink="hlink" folHlink="folHlink"/>
    </a:extraClrScheme>
    <a:extraClrScheme>
      <a:clrScheme name="sample_dark 3">
        <a:dk1>
          <a:srgbClr val="281472"/>
        </a:dk1>
        <a:lt1>
          <a:srgbClr val="FFFFFF"/>
        </a:lt1>
        <a:dk2>
          <a:srgbClr val="2B64D5"/>
        </a:dk2>
        <a:lt2>
          <a:srgbClr val="F0F7BD"/>
        </a:lt2>
        <a:accent1>
          <a:srgbClr val="C0C0C0"/>
        </a:accent1>
        <a:accent2>
          <a:srgbClr val="5DB42C"/>
        </a:accent2>
        <a:accent3>
          <a:srgbClr val="ACB8E7"/>
        </a:accent3>
        <a:accent4>
          <a:srgbClr val="DADADA"/>
        </a:accent4>
        <a:accent5>
          <a:srgbClr val="DCDCDC"/>
        </a:accent5>
        <a:accent6>
          <a:srgbClr val="53A327"/>
        </a:accent6>
        <a:hlink>
          <a:srgbClr val="288FC8"/>
        </a:hlink>
        <a:folHlink>
          <a:srgbClr val="4F71C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MRT (7)</Template>
  <TotalTime>91</TotalTime>
  <Words>536</Words>
  <Application>Microsoft Office PowerPoint</Application>
  <PresentationFormat>On-screen Show (4:3)</PresentationFormat>
  <Paragraphs>20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sample_dark</vt:lpstr>
      <vt:lpstr>کلمه عبور ایمن کدام است؟ </vt:lpstr>
      <vt:lpstr>Slide 2</vt:lpstr>
      <vt:lpstr>Slide 3</vt:lpstr>
      <vt:lpstr> این زمان ها واقعا اندک و ترسناک هستند اما شاید باور نکنید که اگر همین کلمه عبور را به 10 کاراکتر همراه با سیمبل تبدیل کنید قرن ها زمان لازم است تا کلمه عبور شما هک شود. اگر باور ندارید به نتایج اعلام شده از سوی سایت GRC.com توجه کنید:  برای کرک کردن آنلاین با هزار حدس در ثانیه ، هک کردن این کلمه عبور 54.46 میلیون قرن طول خواهد کشید و برای کرک کردن آفلاین با استفاده از سرورها یا دسکتاب های بسیار قدرتمند با 100 میلیارد بار حدس زدن در یک ثانیه 54.46 سال طول می کشد. پس بهتر است هر چه سریعتر برای خود یک کلمه عبور 10 کاراکتری انتخاب سپس به آن یک سیمبل اضافه کنید.  </vt:lpstr>
      <vt:lpstr>کلمه‌های عبور نامطمئن و خطرناک</vt:lpstr>
      <vt:lpstr>Slide 6</vt:lpstr>
      <vt:lpstr>Slide 7</vt:lpstr>
      <vt:lpstr>Slide 8</vt:lpstr>
    </vt:vector>
  </TitlesOfParts>
  <Company>Gerdoo.net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کلمه عبور ایمن کدام است؟ </dc:title>
  <dc:creator>Administrator</dc:creator>
  <cp:lastModifiedBy>MAHAN </cp:lastModifiedBy>
  <cp:revision>46</cp:revision>
  <dcterms:created xsi:type="dcterms:W3CDTF">2012-06-16T05:36:54Z</dcterms:created>
  <dcterms:modified xsi:type="dcterms:W3CDTF">2015-11-23T08:07:56Z</dcterms:modified>
</cp:coreProperties>
</file>