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45"/>
  </p:notes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780"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F3A4358-19F6-49A2-BBA7-83B8A552F93D}" type="datetimeFigureOut">
              <a:rPr lang="fa-IR" smtClean="0"/>
              <a:t>10/07/1434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E2A24C9-3AC9-4F56-8178-2F53304249E1}" type="slidenum">
              <a:rPr lang="fa-IR" smtClean="0"/>
              <a:t>‹#›</a:t>
            </a:fld>
            <a:endParaRPr lang="fa-IR"/>
          </a:p>
        </p:txBody>
      </p:sp>
    </p:spTree>
    <p:extLst>
      <p:ext uri="{BB962C8B-B14F-4D97-AF65-F5344CB8AC3E}">
        <p14:creationId xmlns:p14="http://schemas.microsoft.com/office/powerpoint/2010/main" val="282211089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2FA508-7685-46C3-8F83-7EFB997D14A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23344-ED7A-4847-B042-1257382D1588}" type="datetimeFigureOut">
              <a:rPr lang="fa-IR" smtClean="0"/>
              <a:t>10/07/1434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23344-ED7A-4847-B042-1257382D1588}" type="datetimeFigureOut">
              <a:rPr lang="fa-IR" smtClean="0"/>
              <a:t>10/07/1434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23344-ED7A-4847-B042-1257382D1588}" type="datetimeFigureOut">
              <a:rPr lang="fa-IR" smtClean="0"/>
              <a:t>10/07/1434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rtl="1">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rtl="1">
              <a:defRPr/>
            </a:lvl1pPr>
            <a:lvl2pPr algn="r" rtl="1">
              <a:defRPr/>
            </a:lvl2pPr>
            <a:lvl3pPr algn="r" rtl="1">
              <a:defRPr/>
            </a:lvl3pPr>
            <a:lvl4pPr algn="r" rtl="1">
              <a:defRPr/>
            </a:lvl4pPr>
            <a:lvl5pPr algn="r" rtl="1">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23344-ED7A-4847-B042-1257382D1588}" type="datetimeFigureOut">
              <a:rPr lang="fa-IR" smtClean="0"/>
              <a:t>10/07/1434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40A1D-47D7-45E2-AA13-674F850CD918}" type="slidenum">
              <a:rPr lang="fa-IR" smtClean="0"/>
              <a:t>‹#›</a:t>
            </a:fld>
            <a:endParaRPr lang="fa-IR"/>
          </a:p>
        </p:txBody>
      </p:sp>
      <p:sp>
        <p:nvSpPr>
          <p:cNvPr id="7" name="Rectangle 6"/>
          <p:cNvSpPr/>
          <p:nvPr/>
        </p:nvSpPr>
        <p:spPr>
          <a:xfrm>
            <a:off x="478386" y="487900"/>
            <a:ext cx="235962" cy="369332"/>
          </a:xfrm>
          <a:prstGeom prst="rect">
            <a:avLst/>
          </a:prstGeom>
        </p:spPr>
        <p:txBody>
          <a:bodyPr wrap="none">
            <a:spAutoFit/>
          </a:bodyPr>
          <a:lstStyle/>
          <a:p>
            <a:r>
              <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Bardiya" pitchFamily="2" charset="-78"/>
              </a:rPr>
              <a:t>1</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23344-ED7A-4847-B042-1257382D1588}" type="datetimeFigureOut">
              <a:rPr lang="fa-IR" smtClean="0"/>
              <a:t>10/07/1434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523344-ED7A-4847-B042-1257382D1588}" type="datetimeFigureOut">
              <a:rPr lang="fa-IR" smtClean="0"/>
              <a:t>10/07/1434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523344-ED7A-4847-B042-1257382D1588}" type="datetimeFigureOut">
              <a:rPr lang="fa-IR" smtClean="0"/>
              <a:t>10/07/1434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523344-ED7A-4847-B042-1257382D1588}" type="datetimeFigureOut">
              <a:rPr lang="fa-IR" smtClean="0"/>
              <a:t>10/07/1434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23344-ED7A-4847-B042-1257382D1588}" type="datetimeFigureOut">
              <a:rPr lang="fa-IR" smtClean="0"/>
              <a:t>10/07/1434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23344-ED7A-4847-B042-1257382D1588}" type="datetimeFigureOut">
              <a:rPr lang="fa-IR" smtClean="0"/>
              <a:t>10/07/1434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23344-ED7A-4847-B042-1257382D1588}" type="datetimeFigureOut">
              <a:rPr lang="fa-IR" smtClean="0"/>
              <a:t>10/07/1434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840A1D-47D7-45E2-AA13-674F850CD918}" type="slidenum">
              <a:rPr lang="fa-IR" smtClean="0"/>
              <a:t>‹#›</a:t>
            </a:fld>
            <a:endParaRPr lang="fa-I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23344-ED7A-4847-B042-1257382D1588}" type="datetimeFigureOut">
              <a:rPr lang="fa-IR" smtClean="0"/>
              <a:t>10/07/1434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40A1D-47D7-45E2-AA13-674F850CD918}"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m-farhadi.ir/"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m-farhadi.ir/"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m-farhadi.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4048" y="1052736"/>
            <a:ext cx="3672408" cy="3429024"/>
          </a:xfrm>
        </p:spPr>
        <p:txBody>
          <a:bodyPr>
            <a:noAutofit/>
          </a:bodyPr>
          <a:lstStyle/>
          <a:p>
            <a:r>
              <a:rPr lang="fa-IR" sz="16000" dirty="0" smtClean="0">
                <a:ln w="28575"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oalla" pitchFamily="2" charset="0"/>
                <a:cs typeface="Moalla" pitchFamily="2" charset="0"/>
              </a:rPr>
              <a:t>زیارت</a:t>
            </a:r>
            <a:endParaRPr lang="en-US" sz="16000" dirty="0">
              <a:ln w="28575"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Moalla" pitchFamily="2" charset="0"/>
              <a:cs typeface="Moalla" pitchFamily="2" charset="0"/>
            </a:endParaRPr>
          </a:p>
        </p:txBody>
      </p:sp>
      <p:sp>
        <p:nvSpPr>
          <p:cNvPr id="5" name="Rectangle 4"/>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9" name="Rectangle 8"/>
          <p:cNvSpPr/>
          <p:nvPr/>
        </p:nvSpPr>
        <p:spPr>
          <a:xfrm>
            <a:off x="467544" y="548680"/>
            <a:ext cx="936104"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solidFill>
                <a:schemeClr val="tx1"/>
              </a:solidFill>
            </a:endParaRPr>
          </a:p>
        </p:txBody>
      </p:sp>
      <p:sp>
        <p:nvSpPr>
          <p:cNvPr id="11" name="Title 1"/>
          <p:cNvSpPr txBox="1">
            <a:spLocks/>
          </p:cNvSpPr>
          <p:nvPr/>
        </p:nvSpPr>
        <p:spPr>
          <a:xfrm>
            <a:off x="1502756" y="2957600"/>
            <a:ext cx="3933340" cy="3855776"/>
          </a:xfrm>
          <a:prstGeom prst="rect">
            <a:avLst/>
          </a:prstGeom>
          <a:noFill/>
          <a:ln>
            <a:noFill/>
          </a:ln>
        </p:spPr>
        <p:txBody>
          <a:bodyPr vert="horz" lIns="91440" tIns="45720" rIns="91440" bIns="45720" rtlCol="0"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r>
              <a:rPr lang="fa-IR" sz="16000" spc="-150" dirty="0" smtClean="0">
                <a:ln w="28575"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38100" dist="38100" dir="2700000" algn="tl">
                    <a:srgbClr val="000000">
                      <a:alpha val="43137"/>
                    </a:srgbClr>
                  </a:outerShdw>
                </a:effectLst>
                <a:latin typeface="Moalla" pitchFamily="2" charset="0"/>
                <a:cs typeface="Moalla" pitchFamily="2" charset="0"/>
              </a:rPr>
              <a:t>عاشورا</a:t>
            </a:r>
            <a:endParaRPr lang="en-US" sz="16000" spc="-150" dirty="0">
              <a:ln w="28575"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38100" dist="38100" dir="2700000" algn="tl">
                  <a:srgbClr val="000000">
                    <a:alpha val="43137"/>
                  </a:srgbClr>
                </a:outerShdw>
              </a:effectLst>
              <a:latin typeface="Moalla" pitchFamily="2" charset="0"/>
              <a:cs typeface="Moalla" pitchFamily="2"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Box 7">
            <a:hlinkClick r:id="rId4"/>
          </p:cNvPr>
          <p:cNvSpPr txBox="1"/>
          <p:nvPr/>
        </p:nvSpPr>
        <p:spPr>
          <a:xfrm>
            <a:off x="251520" y="467961"/>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029156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يا اَباعَبْدِاللَّهِ اِنّى سِلْمٌ لِمَنْ سالَمَكُمْ وَ حَرْبٌ لِمَنْ حارَبَكُمْ اِلى يَوْمِ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الْقِيامَةِ</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اى ابا عبد اللّه من در صلحم ما </a:t>
            </a:r>
            <a:r>
              <a:rPr lang="fa-IR" sz="3300" b="1" cap="all" dirty="0" smtClean="0">
                <a:ln w="9000" cmpd="sng">
                  <a:noFill/>
                  <a:prstDash val="solid"/>
                </a:ln>
                <a:solidFill>
                  <a:srgbClr val="32741A"/>
                </a:solidFill>
                <a:cs typeface="MRT_Poster_8" pitchFamily="2" charset="-78"/>
              </a:rPr>
              <a:t>كسی كه </a:t>
            </a:r>
            <a:r>
              <a:rPr lang="fa-IR" sz="3300" b="1" cap="all" dirty="0">
                <a:ln w="9000" cmpd="sng">
                  <a:noFill/>
                  <a:prstDash val="solid"/>
                </a:ln>
                <a:solidFill>
                  <a:srgbClr val="32741A"/>
                </a:solidFill>
                <a:cs typeface="MRT_Poster_8" pitchFamily="2" charset="-78"/>
              </a:rPr>
              <a:t>با شما صلح كرد،و در جنگم با كسیكه با شما جنگيد تا روز </a:t>
            </a:r>
            <a:r>
              <a:rPr lang="fa-IR" sz="3300" b="1" cap="all" dirty="0" smtClean="0">
                <a:ln w="9000" cmpd="sng">
                  <a:noFill/>
                  <a:prstDash val="solid"/>
                </a:ln>
                <a:solidFill>
                  <a:srgbClr val="32741A"/>
                </a:solidFill>
                <a:cs typeface="MRT_Poster_8" pitchFamily="2" charset="-78"/>
              </a:rPr>
              <a:t>قيامت</a:t>
            </a:r>
            <a:endParaRPr lang="en-US"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smtClean="0">
                <a:effectLst>
                  <a:glow rad="228600">
                    <a:schemeClr val="accent6">
                      <a:satMod val="175000"/>
                      <a:alpha val="40000"/>
                    </a:schemeClr>
                  </a:glow>
                </a:effectLst>
              </a:rPr>
              <a:t>M-farhadi.ir</a:t>
            </a: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357846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لَعَنَ اللَّهُ آلَ زِيادٍ وَ آلَ مَرْوانَ وَ لَعَنَ اللَّهُ بَنى اُمَيَّةَ قاطِبَةً وَ لَعَنَ اللَّهُ ابْنَ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مَرْجانَةَ</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خدا لعنت كند خاندان زياد و خاندان </a:t>
            </a:r>
            <a:r>
              <a:rPr lang="fa-IR" sz="3300" b="1" cap="all" dirty="0" smtClean="0">
                <a:ln w="9000" cmpd="sng">
                  <a:noFill/>
                  <a:prstDash val="solid"/>
                </a:ln>
                <a:solidFill>
                  <a:srgbClr val="32741A"/>
                </a:solidFill>
                <a:cs typeface="MRT_Poster_8" pitchFamily="2" charset="-78"/>
              </a:rPr>
              <a:t>مروان </a:t>
            </a:r>
            <a:r>
              <a:rPr lang="fa-IR" sz="3300" b="1" cap="all" dirty="0">
                <a:ln w="9000" cmpd="sng">
                  <a:noFill/>
                  <a:prstDash val="solid"/>
                </a:ln>
                <a:solidFill>
                  <a:srgbClr val="32741A"/>
                </a:solidFill>
                <a:cs typeface="MRT_Poster_8" pitchFamily="2" charset="-78"/>
              </a:rPr>
              <a:t>را و خدا همه بنى اميه را لعنت كند،و لعنت كند پسر مرجانه</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680575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لَعَنَ اللَّهُ عُمَرَ بْنَ سَعْدٍ وَ لَعَنَ اللَّهُ شِمْراً وَ لَعَنَ اللَّهُ اُمَّةً اَسْرَجَتْ وَ اَلْجَمَتْ وَ تَنَقَّبَتْ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لِقِتالِكَ</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عمر بن سعد و شمر </a:t>
            </a:r>
            <a:r>
              <a:rPr lang="fa-IR" sz="3300" b="1" cap="all" dirty="0" smtClean="0">
                <a:ln w="9000" cmpd="sng">
                  <a:noFill/>
                  <a:prstDash val="solid"/>
                </a:ln>
                <a:solidFill>
                  <a:srgbClr val="32741A"/>
                </a:solidFill>
                <a:cs typeface="MRT_Poster_8" pitchFamily="2" charset="-78"/>
              </a:rPr>
              <a:t>را و </a:t>
            </a:r>
            <a:r>
              <a:rPr lang="fa-IR" sz="3300" b="1" cap="all" dirty="0">
                <a:ln w="9000" cmpd="sng">
                  <a:noFill/>
                  <a:prstDash val="solid"/>
                </a:ln>
                <a:solidFill>
                  <a:srgbClr val="32741A"/>
                </a:solidFill>
                <a:cs typeface="MRT_Poster_8" pitchFamily="2" charset="-78"/>
              </a:rPr>
              <a:t>لعنت كند امّتى را كه مركبها را زين كردند و لگام زدند و جنگ با تو را دنبال كردند</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39716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بِاَبى اَنْتَ وَ اُمّى لَقَدْ عَظُمَ مُصابى بِكَ فَاَسْئَلُ اللَّهَ الَّذى اَکْرَمَ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مَقامَكَ</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پدر و مادرم به فدايت همانا مصيبت بر من سنگين شد،از خدا كه مقامت را گرامى داشت</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476384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اَکْرَمَنى بِكَ اَنْ يَرْزُقَنى طَلَبَ ثارِكَ مَعَ اِمامٍ مَنْصُورٍ مِنْ اَهْلِ بَيْتِ مُحَمَّدٍ صَلَّى اللَّهُ عَلَيْهِ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َآلِهِ</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smtClean="0">
                <a:ln w="9000" cmpd="sng">
                  <a:noFill/>
                  <a:prstDash val="solid"/>
                </a:ln>
                <a:solidFill>
                  <a:srgbClr val="32741A"/>
                </a:solidFill>
                <a:cs typeface="MRT_Poster_8" pitchFamily="2" charset="-78"/>
              </a:rPr>
              <a:t>و </a:t>
            </a:r>
            <a:r>
              <a:rPr lang="fa-IR" sz="3300" b="1" cap="all" dirty="0">
                <a:ln w="9000" cmpd="sng">
                  <a:noFill/>
                  <a:prstDash val="solid"/>
                </a:ln>
                <a:solidFill>
                  <a:srgbClr val="32741A"/>
                </a:solidFill>
                <a:cs typeface="MRT_Poster_8" pitchFamily="2" charset="-78"/>
              </a:rPr>
              <a:t>مرا به وسيله تو كرامت بخشيد،درخواست میكنم،كه خون‏خواهى تو را همراه پيشواى يارى شده از اهل بيت محمّد(درود خدا بر او و خاندانش)روزى من </a:t>
            </a:r>
            <a:r>
              <a:rPr lang="fa-IR" sz="3300" b="1" cap="all" dirty="0" smtClean="0">
                <a:ln w="9000" cmpd="sng">
                  <a:noFill/>
                  <a:prstDash val="solid"/>
                </a:ln>
                <a:solidFill>
                  <a:srgbClr val="32741A"/>
                </a:solidFill>
                <a:cs typeface="MRT_Poster_8" pitchFamily="2" charset="-78"/>
              </a:rPr>
              <a:t>كند</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910995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اجْعَلْنى عِنْدَكَ وَجيهاً بِالْحُسَيْنِ عَلَيْهِ السَّلامُ فِى الدُّنْيا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الاْخِرَةِ</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smtClean="0">
                <a:ln w="9000" cmpd="sng">
                  <a:noFill/>
                  <a:prstDash val="solid"/>
                </a:ln>
                <a:solidFill>
                  <a:srgbClr val="32741A"/>
                </a:solidFill>
                <a:cs typeface="MRT_Poster_8" pitchFamily="2" charset="-78"/>
              </a:rPr>
              <a:t>خدايا </a:t>
            </a:r>
            <a:r>
              <a:rPr lang="fa-IR" sz="3300" b="1" cap="all" dirty="0">
                <a:ln w="9000" cmpd="sng">
                  <a:noFill/>
                  <a:prstDash val="solid"/>
                </a:ln>
                <a:solidFill>
                  <a:srgbClr val="32741A"/>
                </a:solidFill>
                <a:cs typeface="MRT_Poster_8" pitchFamily="2" charset="-78"/>
              </a:rPr>
              <a:t>به حق‏ حسين مرا نزد خود در دنيا و آخرت آبرومند قرار ده</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96754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يا اَباعَبْدِاللَّهِ اِنّى اَتَقَرَّبُ اِلى اللَّهِ وَ اِلى رَسُولِهِ وَ اِلى اميرِالْمُؤْمِنينَ وَ اِلى فاطِمَةَ وَ اِلَى الْحَسَنِ وَ اِلَيْكَ بِمُوالاتِكَ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بِالْبَراَّئَةِ</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اى اباعبداللّه </a:t>
            </a:r>
            <a:r>
              <a:rPr lang="fa-IR" sz="3300" b="1" cap="all" dirty="0" smtClean="0">
                <a:ln w="9000" cmpd="sng">
                  <a:noFill/>
                  <a:prstDash val="solid"/>
                </a:ln>
                <a:solidFill>
                  <a:srgbClr val="32741A"/>
                </a:solidFill>
                <a:cs typeface="MRT_Poster_8" pitchFamily="2" charset="-78"/>
              </a:rPr>
              <a:t>من به خدا و رسولش </a:t>
            </a:r>
            <a:r>
              <a:rPr lang="fa-IR" sz="3300" b="1" cap="all" dirty="0">
                <a:ln w="9000" cmpd="sng">
                  <a:noFill/>
                  <a:prstDash val="solid"/>
                </a:ln>
                <a:solidFill>
                  <a:srgbClr val="32741A"/>
                </a:solidFill>
                <a:cs typeface="MRT_Poster_8" pitchFamily="2" charset="-78"/>
              </a:rPr>
              <a:t>و اميرالمؤ منين و فاطمه و حسن تقرّب </a:t>
            </a:r>
            <a:r>
              <a:rPr lang="fa-IR" sz="3300" b="1" cap="all" dirty="0" smtClean="0">
                <a:ln w="9000" cmpd="sng">
                  <a:noFill/>
                  <a:prstDash val="solid"/>
                </a:ln>
                <a:solidFill>
                  <a:srgbClr val="32741A"/>
                </a:solidFill>
                <a:cs typeface="MRT_Poster_8" pitchFamily="2" charset="-78"/>
              </a:rPr>
              <a:t>میجويم،به </a:t>
            </a:r>
            <a:r>
              <a:rPr lang="fa-IR" sz="3300" b="1" cap="all" dirty="0">
                <a:ln w="9000" cmpd="sng">
                  <a:noFill/>
                  <a:prstDash val="solid"/>
                </a:ln>
                <a:solidFill>
                  <a:srgbClr val="32741A"/>
                </a:solidFill>
                <a:cs typeface="MRT_Poster_8" pitchFamily="2" charset="-78"/>
              </a:rPr>
              <a:t>دوستى تو و به بيزارى</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428272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مِمَّنْ اَسَسَّ اَساسَ ذلِكَ وَ بَنى عَلَيْهِ بُنْيانَهُ وَ جَرى فى ظُلْمِهِ وَ جَوْرِهِ عَلَيْكُمْ وَ على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اَشْياعِكُمْ</a:t>
            </a: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smtClean="0">
                <a:ln w="9000" cmpd="sng">
                  <a:noFill/>
                  <a:prstDash val="solid"/>
                </a:ln>
                <a:solidFill>
                  <a:srgbClr val="32741A"/>
                </a:solidFill>
                <a:cs typeface="MRT_Poster_8" pitchFamily="2" charset="-78"/>
              </a:rPr>
              <a:t>از كسیك ه </a:t>
            </a:r>
            <a:r>
              <a:rPr lang="fa-IR" sz="3300" b="1" cap="all" dirty="0">
                <a:ln w="9000" cmpd="sng">
                  <a:noFill/>
                  <a:prstDash val="solid"/>
                </a:ln>
                <a:solidFill>
                  <a:srgbClr val="32741A"/>
                </a:solidFill>
                <a:cs typeface="MRT_Poster_8" pitchFamily="2" charset="-78"/>
              </a:rPr>
              <a:t>پايه‏گذارى كرد اساس اين واقعه را،و بنا نهاد بر آن بنيانش را،و روان شد در ستم و بيدادش‏ بر شما،و شيعيان شما</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288368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بَرِئْتُ اِلَى اللَّهِ وَ اِلَيْكُمْ مِنْهُمْ وَ اَتَقَرَّبُ اِلَى اللَّهِ ثُمَّ اِلَيْكُمْ بِمُوالاتِكُمْ وَ مُوالاةِ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وَلِيِّكُمْ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smtClean="0">
                <a:ln w="9000" cmpd="sng">
                  <a:noFill/>
                  <a:prstDash val="solid"/>
                </a:ln>
                <a:solidFill>
                  <a:srgbClr val="32741A"/>
                </a:solidFill>
                <a:cs typeface="MRT_Poster_8" pitchFamily="2" charset="-78"/>
              </a:rPr>
              <a:t>از </a:t>
            </a:r>
            <a:r>
              <a:rPr lang="fa-IR" sz="3300" b="1" cap="all" dirty="0">
                <a:ln w="9000" cmpd="sng">
                  <a:noFill/>
                  <a:prstDash val="solid"/>
                </a:ln>
                <a:solidFill>
                  <a:srgbClr val="32741A"/>
                </a:solidFill>
                <a:cs typeface="MRT_Poster_8" pitchFamily="2" charset="-78"/>
              </a:rPr>
              <a:t>ايشان به سوى خدا و شما بيزارم و به خدا تقرّب میجويم،و پس از آن به شما نيز با دوستى نسبت به شما و دوستى نسبت به دوستان شما</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569244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بِالْبَرآئَةِ مِنْ اَعْداَّئِكُمْ وَ النّاصِبينَ لَكُمُ الْحَرْبَ وَ بِالْبَرآئَةِ مِنْ اَشْياعِهِمْ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اَتْباعِهِمْ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به بيزارى از دشمنانتان شما،و به بيزارى از دشمنانتان،و برپاكنندگان جنگ با شما،و به بيزاری از ياران و پيروانشان</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54090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اَلسَّلامُ عَلَيْكَ يا اَباعَبْدِاللَّهِ اَلسَّلامُ عَلَيْكَ يَابْنَ رَسُولِ اللَّهِ اَلسَّلامُ عَلَيْكَ يَابْنَ اَميرِالْمُؤْمِنينَ و َابْنَ سَيِّدِ الْوَصِيّينَ</a:t>
            </a: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سلام بر تو اى ابا عبداللّه سلام بر تو اى فرزند رسول خدا سلام بر تو اى فرزند امير مؤ منان و فرزند </a:t>
            </a:r>
            <a:r>
              <a:rPr lang="fa-IR" sz="3300" b="1" cap="all" dirty="0" smtClean="0">
                <a:ln w="9000" cmpd="sng">
                  <a:noFill/>
                  <a:prstDash val="solid"/>
                </a:ln>
                <a:solidFill>
                  <a:srgbClr val="32741A"/>
                </a:solidFill>
                <a:cs typeface="MRT_Poster_8" pitchFamily="2" charset="-78"/>
              </a:rPr>
              <a:t>سرور جانشیان</a:t>
            </a:r>
            <a:endParaRPr lang="en-US"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604436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اِنّى سِلْمٌ لِمَنْ سالَمَكُمْ وَحَرْبٌ لِمَنْ حارَبَكُمْ وَ وَلِىُّ لِمَنْ والاکُمْ وَ عَدُوُّ لِمَنْ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عاداکُمْ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523494"/>
          </a:xfrm>
          <a:prstGeom prst="rect">
            <a:avLst/>
          </a:prstGeom>
        </p:spPr>
        <p:txBody>
          <a:bodyPr wrap="square">
            <a:spAutoFit/>
          </a:bodyPr>
          <a:lstStyle/>
          <a:p>
            <a:pPr algn="ctr"/>
            <a:r>
              <a:rPr lang="fa-IR" sz="3100" b="1" cap="all" dirty="0">
                <a:ln w="9000" cmpd="sng">
                  <a:noFill/>
                  <a:prstDash val="solid"/>
                </a:ln>
                <a:solidFill>
                  <a:srgbClr val="32741A"/>
                </a:solidFill>
                <a:cs typeface="MRT_Poster_8" pitchFamily="2" charset="-78"/>
              </a:rPr>
              <a:t>من در صلحم با كسیكه با شما صلح كرد،و در جنگم با كسیكه با شما جنگيد ، و دوستم با كسیكه‏ شما را دوست داشت،و دشمنم با كسیكه شما را دشمن داشت</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420316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فَاَسْئَلُ اللَّهَ الَّذى اَکْرَمَنى بِمَعْرِفَتِكُمْ وَمَعْرِفَةِ اَوْلِياَّئِكُمْ وَ رَزَقَنِى الْبَراَّئَةَ مِنْ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اَعْداَّئِكُمْ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پس درخواست میكنم از خدا كه مرا به معرفت و دوستان شما گرامى داشت‏ و بيزارى از دشمنان شما را نصيب من كرد</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760515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اَنْ يَجْعَلَنى مَعَكُمْ فِى الدُّنْيا وَالاْخِرَةِ ووَ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اَنْ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يُثَبِتَ لي عِنْدَكُمْ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قَدَمَ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صِدْقٍ فِى الدُّنْيا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الاْخِرَةِ</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اينكه مرا در دنيا و آخرت با شما قرار دهد،و جايگاهم را نزد شما استوار بدارد</a:t>
            </a:r>
            <a:endParaRPr lang="fa-IR" sz="3300" b="1" cap="all" dirty="0" smtClean="0">
              <a:ln w="9000" cmpd="sng">
                <a:noFill/>
                <a:prstDash val="solid"/>
              </a:ln>
              <a:solidFill>
                <a:srgbClr val="32741A"/>
              </a:solidFill>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428728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اَسْئَلُهُ اَنْ يُبَلِّغَنِى الْمَقامَ الْمَحْمُودَ لَكُمْ عِنْدَ اللَّهِ وَ اَنْ يَرْزُقَنى طَلَبَ ثارى مَعَ اِمامٍ هُدىً ظاهِرٍ ناطِقٍ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بِالْحَقِّ مِنْكُمْ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569660"/>
          </a:xfrm>
          <a:prstGeom prst="rect">
            <a:avLst/>
          </a:prstGeom>
        </p:spPr>
        <p:txBody>
          <a:bodyPr wrap="square">
            <a:spAutoFit/>
          </a:bodyPr>
          <a:lstStyle/>
          <a:p>
            <a:pPr algn="ctr"/>
            <a:r>
              <a:rPr lang="fa-IR" sz="3200" b="1" cap="all" dirty="0">
                <a:ln w="9000" cmpd="sng">
                  <a:noFill/>
                  <a:prstDash val="solid"/>
                </a:ln>
                <a:solidFill>
                  <a:srgbClr val="32741A"/>
                </a:solidFill>
                <a:cs typeface="MRT_Poster_8" pitchFamily="2" charset="-78"/>
              </a:rPr>
              <a:t>و از او میخواهم كه مرا برساند به مقام ستوده‏اى كه براى شما نزد خداست‏ و روزى كند خون‏خواهیام را به همراه امام هدايت‏گر آشكار و گوياى به حق از خاندان شما</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489654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اَسْئَلُ اللَّهَ بِحَقِّكُمْ وَبِالشَّاْنِ الَّذى لَكُمْ عِنْدَهُ اَنْ يُعْطِيَنى بِمُصابى بِكُمْ اَفْضَلَ ما يُعْطى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مُصاباً بِمُصيبَتِهِ مُصيبَةً ما اَعْظَمَه</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938992"/>
          </a:xfrm>
          <a:prstGeom prst="rect">
            <a:avLst/>
          </a:prstGeom>
        </p:spPr>
        <p:txBody>
          <a:bodyPr wrap="square">
            <a:spAutoFit/>
          </a:bodyPr>
          <a:lstStyle/>
          <a:p>
            <a:pPr algn="ctr"/>
            <a:r>
              <a:rPr lang="fa-IR" sz="3000" b="1" cap="all" dirty="0">
                <a:ln w="9000" cmpd="sng">
                  <a:noFill/>
                  <a:prstDash val="solid"/>
                </a:ln>
                <a:solidFill>
                  <a:srgbClr val="32741A"/>
                </a:solidFill>
                <a:cs typeface="MRT_Poster_8" pitchFamily="2" charset="-78"/>
              </a:rPr>
              <a:t>و از خدا درخواست میكنم به حق شما ، و شأنى كه براى شما نزد اوست،كه عطا كند به من به خاطر مصيبت‏زدگیام به شما برترين چيزى را كه عطا كند به مصيبت‏زده‏اى به خاطر مصيبتش</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422317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650726"/>
          </a:xfrm>
          <a:prstGeom prst="rect">
            <a:avLst/>
          </a:prstGeom>
          <a:ln>
            <a:noFill/>
          </a:ln>
        </p:spPr>
        <p:txBody>
          <a:bodyPr wrap="square">
            <a:spAutoFit/>
          </a:bodyPr>
          <a:lstStyle/>
          <a:p>
            <a:pPr algn="ctr" rtl="1">
              <a:lnSpc>
                <a:spcPct val="150000"/>
              </a:lnSpc>
            </a:pPr>
            <a:r>
              <a:rPr lang="fa-IR" sz="3800" b="1" dirty="0">
                <a:ln w="10541" cmpd="sng">
                  <a:solidFill>
                    <a:schemeClr val="accent1">
                      <a:shade val="88000"/>
                      <a:satMod val="110000"/>
                    </a:schemeClr>
                  </a:solidFill>
                  <a:prstDash val="solid"/>
                </a:ln>
                <a:solidFill>
                  <a:schemeClr val="accent1">
                    <a:lumMod val="75000"/>
                  </a:schemeClr>
                </a:solidFill>
                <a:cs typeface="B Roya" pitchFamily="2" charset="-78"/>
              </a:rPr>
              <a:t>وَ اَعْظَمَ رَزِيَّتَها فِى الاِْسْلامِ وَ فى جَميعِ السَّمواتِ وَ الاَْرْضِ اَللّهُمَّ اجْعَلْنى فى مَقامى هذا مِمَّنْ تَنالُهُ مِنْكَ صَلَواتٌ وَ رَحْمَةٌ وَ مَغْفِرَةٌ</a:t>
            </a:r>
          </a:p>
        </p:txBody>
      </p:sp>
      <p:sp>
        <p:nvSpPr>
          <p:cNvPr id="6" name="Rectangle 5"/>
          <p:cNvSpPr/>
          <p:nvPr/>
        </p:nvSpPr>
        <p:spPr>
          <a:xfrm>
            <a:off x="1410016" y="4379620"/>
            <a:ext cx="6546360" cy="1938992"/>
          </a:xfrm>
          <a:prstGeom prst="rect">
            <a:avLst/>
          </a:prstGeom>
        </p:spPr>
        <p:txBody>
          <a:bodyPr wrap="square">
            <a:spAutoFit/>
          </a:bodyPr>
          <a:lstStyle/>
          <a:p>
            <a:pPr algn="ctr"/>
            <a:r>
              <a:rPr lang="fa-IR" sz="3000" b="1" cap="all" dirty="0" smtClean="0">
                <a:ln w="9000" cmpd="sng">
                  <a:noFill/>
                  <a:prstDash val="solid"/>
                </a:ln>
                <a:solidFill>
                  <a:srgbClr val="32741A"/>
                </a:solidFill>
                <a:cs typeface="MRT_Poster_8" pitchFamily="2" charset="-78"/>
              </a:rPr>
              <a:t>چه </a:t>
            </a:r>
            <a:r>
              <a:rPr lang="fa-IR" sz="3000" b="1" cap="all" dirty="0">
                <a:ln w="9000" cmpd="sng">
                  <a:noFill/>
                  <a:prstDash val="solid"/>
                </a:ln>
                <a:solidFill>
                  <a:srgbClr val="32741A"/>
                </a:solidFill>
                <a:cs typeface="MRT_Poster_8" pitchFamily="2" charset="-78"/>
              </a:rPr>
              <a:t>مصيبتى بزرگ است آن مصيبت،و چه عظيم است آن عزا در اسلام،و در همه آسمانها و زمين.خدايا در اين‏جايگاه مرا از كسانى قرار ده،كه از جانب تو به آنان درود و رحمت و آمرزش میرسد</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371860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اجْعَلْ مَحْياىَ مَحْيا مُحَمَّدٍ وَ آلِ مُحَمَّدٍ وَ مَماتى مَماتَ مُحَمَّدٍ وَ آلِ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مُحَمَّدٍ</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smtClean="0">
                <a:ln w="9000" cmpd="sng">
                  <a:noFill/>
                  <a:prstDash val="solid"/>
                </a:ln>
                <a:solidFill>
                  <a:srgbClr val="32741A"/>
                </a:solidFill>
                <a:cs typeface="MRT_Poster_8" pitchFamily="2" charset="-78"/>
              </a:rPr>
              <a:t>خدايا </a:t>
            </a:r>
            <a:r>
              <a:rPr lang="fa-IR" sz="3300" b="1" cap="all" dirty="0">
                <a:ln w="9000" cmpd="sng">
                  <a:noFill/>
                  <a:prstDash val="solid"/>
                </a:ln>
                <a:solidFill>
                  <a:srgbClr val="32741A"/>
                </a:solidFill>
                <a:cs typeface="MRT_Poster_8" pitchFamily="2" charset="-78"/>
              </a:rPr>
              <a:t>حياتم را حيات </a:t>
            </a:r>
            <a:r>
              <a:rPr lang="fa-IR" sz="3300" b="1" cap="all" dirty="0" smtClean="0">
                <a:ln w="9000" cmpd="sng">
                  <a:noFill/>
                  <a:prstDash val="solid"/>
                </a:ln>
                <a:solidFill>
                  <a:srgbClr val="32741A"/>
                </a:solidFill>
                <a:cs typeface="MRT_Poster_8" pitchFamily="2" charset="-78"/>
              </a:rPr>
              <a:t>آميخته </a:t>
            </a:r>
            <a:r>
              <a:rPr lang="fa-IR" sz="3300" b="1" cap="all" dirty="0">
                <a:ln w="9000" cmpd="sng">
                  <a:noFill/>
                  <a:prstDash val="solid"/>
                </a:ln>
                <a:solidFill>
                  <a:srgbClr val="32741A"/>
                </a:solidFill>
                <a:cs typeface="MRT_Poster_8" pitchFamily="2" charset="-78"/>
              </a:rPr>
              <a:t>به </a:t>
            </a:r>
            <a:r>
              <a:rPr lang="fa-IR" sz="3300" b="1" cap="all" dirty="0" smtClean="0">
                <a:ln w="9000" cmpd="sng">
                  <a:noFill/>
                  <a:prstDash val="solid"/>
                </a:ln>
                <a:solidFill>
                  <a:srgbClr val="32741A"/>
                </a:solidFill>
                <a:cs typeface="MRT_Poster_8" pitchFamily="2" charset="-78"/>
              </a:rPr>
              <a:t>عشق محمّد </a:t>
            </a:r>
            <a:r>
              <a:rPr lang="fa-IR" sz="3300" b="1" cap="all" dirty="0">
                <a:ln w="9000" cmpd="sng">
                  <a:noFill/>
                  <a:prstDash val="solid"/>
                </a:ln>
                <a:solidFill>
                  <a:srgbClr val="32741A"/>
                </a:solidFill>
                <a:cs typeface="MRT_Poster_8" pitchFamily="2" charset="-78"/>
              </a:rPr>
              <a:t>و خاندان </a:t>
            </a:r>
            <a:r>
              <a:rPr lang="fa-IR" sz="3300" b="1" cap="all" dirty="0" smtClean="0">
                <a:ln w="9000" cmpd="sng">
                  <a:noFill/>
                  <a:prstDash val="solid"/>
                </a:ln>
                <a:solidFill>
                  <a:srgbClr val="32741A"/>
                </a:solidFill>
                <a:cs typeface="MRT_Poster_8" pitchFamily="2" charset="-78"/>
              </a:rPr>
              <a:t>محمّد ، و </a:t>
            </a:r>
            <a:r>
              <a:rPr lang="fa-IR" sz="3300" b="1" cap="all" dirty="0">
                <a:ln w="9000" cmpd="sng">
                  <a:noFill/>
                  <a:prstDash val="solid"/>
                </a:ln>
                <a:solidFill>
                  <a:srgbClr val="32741A"/>
                </a:solidFill>
                <a:cs typeface="MRT_Poster_8" pitchFamily="2" charset="-78"/>
              </a:rPr>
              <a:t>مرگم را </a:t>
            </a:r>
            <a:r>
              <a:rPr lang="fa-IR" sz="3300" b="1" cap="all" dirty="0" smtClean="0">
                <a:ln w="9000" cmpd="sng">
                  <a:noFill/>
                  <a:prstDash val="solid"/>
                </a:ln>
                <a:solidFill>
                  <a:srgbClr val="32741A"/>
                </a:solidFill>
                <a:cs typeface="MRT_Poster_8" pitchFamily="2" charset="-78"/>
              </a:rPr>
              <a:t>مرگ در </a:t>
            </a:r>
            <a:r>
              <a:rPr lang="fa-IR" sz="3300" b="1" cap="all" dirty="0">
                <a:ln w="9000" cmpd="sng">
                  <a:noFill/>
                  <a:prstDash val="solid"/>
                </a:ln>
                <a:solidFill>
                  <a:srgbClr val="32741A"/>
                </a:solidFill>
                <a:cs typeface="MRT_Poster_8" pitchFamily="2" charset="-78"/>
              </a:rPr>
              <a:t>حال شيفتگى </a:t>
            </a:r>
            <a:r>
              <a:rPr lang="fa-IR" sz="3300" b="1" cap="all" dirty="0" smtClean="0">
                <a:ln w="9000" cmpd="sng">
                  <a:noFill/>
                  <a:prstDash val="solid"/>
                </a:ln>
                <a:solidFill>
                  <a:srgbClr val="32741A"/>
                </a:solidFill>
                <a:cs typeface="MRT_Poster_8" pitchFamily="2" charset="-78"/>
              </a:rPr>
              <a:t>به محمّد </a:t>
            </a:r>
            <a:r>
              <a:rPr lang="fa-IR" sz="3300" b="1" cap="all" dirty="0">
                <a:ln w="9000" cmpd="sng">
                  <a:noFill/>
                  <a:prstDash val="solid"/>
                </a:ln>
                <a:solidFill>
                  <a:srgbClr val="32741A"/>
                </a:solidFill>
                <a:cs typeface="MRT_Poster_8" pitchFamily="2" charset="-78"/>
              </a:rPr>
              <a:t>و خاندان محمّد قرار دهد</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169034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اِنَّ هذا يَوْمٌ تَبرَّکَتْ بِهِ بَنُو اُمَيَّةَ وَ ابْنُ آکِلَةِ الَْآکبادِ اللَّعينُ ابْنُ اللَّعينِ عَلى لِسانِكَ وَ لِسانِ نَبِيِّكَ صَلَّى اللَّهُ عَلَيْهِ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آلِهِ</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477328"/>
          </a:xfrm>
          <a:prstGeom prst="rect">
            <a:avLst/>
          </a:prstGeom>
        </p:spPr>
        <p:txBody>
          <a:bodyPr wrap="square">
            <a:spAutoFit/>
          </a:bodyPr>
          <a:lstStyle/>
          <a:p>
            <a:pPr algn="ctr"/>
            <a:r>
              <a:rPr lang="fa-IR" sz="3000" b="1" cap="all" dirty="0">
                <a:ln w="9000" cmpd="sng">
                  <a:noFill/>
                  <a:prstDash val="solid"/>
                </a:ln>
                <a:solidFill>
                  <a:srgbClr val="32741A"/>
                </a:solidFill>
                <a:cs typeface="MRT_Poster_8" pitchFamily="2" charset="-78"/>
              </a:rPr>
              <a:t>دايا اين روز روزى است كه به آن تبرّك جستند بنى اميّه،و فرزند جگرخوار،آن لعنت‏شده فرزند لعنت شده بر زبان تو و زبان پيامبرت(درود خدا بر </a:t>
            </a:r>
            <a:r>
              <a:rPr lang="fa-IR" sz="3000" b="1" cap="all" dirty="0" smtClean="0">
                <a:ln w="9000" cmpd="sng">
                  <a:noFill/>
                  <a:prstDash val="solid"/>
                </a:ln>
                <a:solidFill>
                  <a:srgbClr val="32741A"/>
                </a:solidFill>
                <a:cs typeface="MRT_Poster_8" pitchFamily="2" charset="-78"/>
              </a:rPr>
              <a:t>او </a:t>
            </a:r>
            <a:r>
              <a:rPr lang="fa-IR" sz="3000" b="1" cap="all" dirty="0">
                <a:ln w="9000" cmpd="sng">
                  <a:noFill/>
                  <a:prstDash val="solid"/>
                </a:ln>
                <a:solidFill>
                  <a:srgbClr val="32741A"/>
                </a:solidFill>
                <a:cs typeface="MRT_Poster_8" pitchFamily="2" charset="-78"/>
              </a:rPr>
              <a:t>و خاندانش)</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595053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فى کُلِّ مَوْطِنٍ وَ مَوْقِفٍ وَقَفَ فيهِ نَبِيُّكَ صَلَّى اللَّهُ عَلَيْهِ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آلِهِ</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ر هر كجا و هر موقفى كه پيامبرت(درود خدا بر او و خاندانش)در آن </a:t>
            </a:r>
            <a:r>
              <a:rPr lang="fa-IR" sz="3300" b="1" cap="all" dirty="0" smtClean="0">
                <a:ln w="9000" cmpd="sng">
                  <a:noFill/>
                  <a:prstDash val="solid"/>
                </a:ln>
                <a:solidFill>
                  <a:srgbClr val="32741A"/>
                </a:solidFill>
                <a:cs typeface="MRT_Poster_8" pitchFamily="2" charset="-78"/>
              </a:rPr>
              <a:t>ايستاد</a:t>
            </a:r>
            <a:endParaRPr lang="fa-IR" sz="3300" b="1" cap="all" dirty="0">
              <a:ln w="9000" cmpd="sng">
                <a:noFill/>
                <a:prstDash val="solid"/>
              </a:ln>
              <a:solidFill>
                <a:srgbClr val="32741A"/>
              </a:solidFill>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573844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الْعَنْ اَباسُفْيانَ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مُعاوِيَةَ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يَزيدَ بْنَ مُعاوِيَةَ عَلَيْهِمْ مِنْكَ اللَّعْنَةُ اَبَدَ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الاْبِدينَ</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دايا لعنت كن ابا سفيان،و معاويه و يزيد فرزند معاويه را،كه از جانب تو بر آنان‏ لعنت باد به جاودانگى جاودانها</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48016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a:lnSpc>
                <a:spcPct val="150000"/>
              </a:lnSpc>
            </a:pP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اَلسَّلامُ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عَلَيْكَ يَابْنَ فاطِمَةَ سَيِّدَةِ نِساَّءِ الْعالَمينَ اَلسَّلامُ عَلَيْكَ يا ثارَ اللَّهِ وَ ابْنَ ثارِهِ وَ الْوِتْرَ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الْمَوْتُورَ</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smtClean="0">
                <a:ln w="9000" cmpd="sng">
                  <a:noFill/>
                  <a:prstDash val="solid"/>
                </a:ln>
                <a:solidFill>
                  <a:srgbClr val="32741A"/>
                </a:solidFill>
                <a:effectLst/>
                <a:cs typeface="MRT_Poster_8" pitchFamily="2" charset="-78"/>
              </a:rPr>
              <a:t>سلام </a:t>
            </a:r>
            <a:r>
              <a:rPr lang="fa-IR" sz="3300" b="1" cap="all" dirty="0">
                <a:ln w="9000" cmpd="sng">
                  <a:noFill/>
                  <a:prstDash val="solid"/>
                </a:ln>
                <a:solidFill>
                  <a:srgbClr val="32741A"/>
                </a:solidFill>
                <a:effectLst/>
                <a:cs typeface="MRT_Poster_8" pitchFamily="2" charset="-78"/>
              </a:rPr>
              <a:t>بر تو اى فرزند فاطمه </a:t>
            </a:r>
            <a:r>
              <a:rPr lang="fa-IR" sz="3300" b="1" cap="all" dirty="0" smtClean="0">
                <a:ln w="9000" cmpd="sng">
                  <a:noFill/>
                  <a:prstDash val="solid"/>
                </a:ln>
                <a:solidFill>
                  <a:srgbClr val="32741A"/>
                </a:solidFill>
                <a:effectLst/>
                <a:cs typeface="MRT_Poster_8" pitchFamily="2" charset="-78"/>
              </a:rPr>
              <a:t>سرور بانوان </a:t>
            </a:r>
            <a:r>
              <a:rPr lang="fa-IR" sz="3300" b="1" cap="all" dirty="0">
                <a:ln w="9000" cmpd="sng">
                  <a:noFill/>
                  <a:prstDash val="solid"/>
                </a:ln>
                <a:solidFill>
                  <a:srgbClr val="32741A"/>
                </a:solidFill>
                <a:cs typeface="MRT_Poster_8" pitchFamily="2" charset="-78"/>
              </a:rPr>
              <a:t>جهانيان سلام بر تو اى خون خدا،و فرزند خون خدا و اى تنهاى مظلوم</a:t>
            </a:r>
            <a:endParaRPr lang="en-US"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948693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هذا يَوْمٌ فَرِحَتْ بِهِ آلُ زِيادٍ وَ آلُ مَرْوانَ بِقَتْلِهِمُ الْحُسَيْنَ صَلَواتُ اللَّهِ عَلَيْهِ</a:t>
            </a: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امروز روزى است كه خوشحال شدند به اين روز خاندان زياد و خاندان مردان،بخاطر كشتن حضرت‏ امام حسين را(درود خدا بر او)</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60450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فَضاعِفْ عَلَيْهِمُ اللَّعْنَ مِنْكَ وَ الْعَذابَ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الاَْليمَ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اِنّى اَتَقَرَّبُ اِلَيْكَ فى هذَا الْيَوْمِ وَ فى مَوْقِفى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هذا</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خدايا پس لعنت و شكنجه‏ات را بر آنان دوچندان كن،خداى من‏ در اين روز و در اين‏جايگاه و همه روزهاى زندگیام به تو تقرّب میجويم</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286537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اَيّامِ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حَيوتى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بِالْبَراَّئَهِ مِنْهُمْ وَاللَّعْنَةِ عَلَيْهِمْ وَ بِالْمُوالاتِ لِنَبِيِّكَ وَ آلِ نَبِيِّكَ عَلَيْهِ وَ عَلَيْهِمُ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اَلسَّلامُ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به بيزاریام از اينان‏ و لعنت بر ايشان،و به دوستى پيامبر و خاندان پيامبرت(درود بر او و ايشان)</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221745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cs typeface="B Roya" pitchFamily="2" charset="-78"/>
              </a:rPr>
              <a:t>سپس صد مرتبه می گویی</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 اَللّهُمَّ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الْعَنْ اَوَّلَ ظالِمٍ ظَلَمَ حَقَّ مُحَمَّدٍ وَ آلِ مُحَمَّدٍ وَ آخِرَ تابِعٍ لَهُ عَلى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ذلِكَ</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خدا لعنت كن نخستين ستمكارى را كه به حق محمّد و خاندان محمّد ستم كرد،و آخرين كسى را كه در اين ستم از او پيروی نمود</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410505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اَللّهُمَّ الْعَنِ الْعِصابَةَ الَّتى جاهَدَتِ الْحُسَيْنَ وَ شايَعَتْ وَ بايَعَتْ وَ تابَعَتْ عَلى قَتْلِهِ اَللّهُمَّ الْعَنْهُمْ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جَميعاً</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569660"/>
          </a:xfrm>
          <a:prstGeom prst="rect">
            <a:avLst/>
          </a:prstGeom>
        </p:spPr>
        <p:txBody>
          <a:bodyPr wrap="square">
            <a:spAutoFit/>
          </a:bodyPr>
          <a:lstStyle/>
          <a:p>
            <a:pPr algn="ctr"/>
            <a:r>
              <a:rPr lang="fa-IR" sz="3200" b="1" cap="all" dirty="0" smtClean="0">
                <a:ln w="9000" cmpd="sng">
                  <a:noFill/>
                  <a:prstDash val="solid"/>
                </a:ln>
                <a:solidFill>
                  <a:srgbClr val="32741A"/>
                </a:solidFill>
                <a:cs typeface="MRT_Poster_8" pitchFamily="2" charset="-78"/>
              </a:rPr>
              <a:t>خدايا </a:t>
            </a:r>
            <a:r>
              <a:rPr lang="fa-IR" sz="3200" b="1" cap="all" dirty="0">
                <a:ln w="9000" cmpd="sng">
                  <a:noFill/>
                  <a:prstDash val="solid"/>
                </a:ln>
                <a:solidFill>
                  <a:srgbClr val="32741A"/>
                </a:solidFill>
                <a:cs typeface="MRT_Poster_8" pitchFamily="2" charset="-78"/>
              </a:rPr>
              <a:t>لعنت كن جمعيتى را كه با حسين كردند،و همراهى نمودند و پيمان بستند،و پيروى كردند بر كشتن‏ آن حضرت،خدايا همه آنان را لعنت كن</a:t>
            </a:r>
            <a:endParaRPr lang="en-US" sz="32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368033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516073"/>
          </a:xfrm>
          <a:prstGeom prst="rect">
            <a:avLst/>
          </a:prstGeom>
          <a:ln>
            <a:noFill/>
          </a:ln>
        </p:spPr>
        <p:txBody>
          <a:bodyPr wrap="square">
            <a:spAutoFit/>
          </a:bodyPr>
          <a:lstStyle/>
          <a:p>
            <a:pPr algn="ctr">
              <a:lnSpc>
                <a:spcPct val="150000"/>
              </a:lnSpc>
            </a:pPr>
            <a:r>
              <a:rPr lang="fa-I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cs typeface="B Roya" pitchFamily="2" charset="-78"/>
              </a:rPr>
              <a:t>بعد </a:t>
            </a:r>
            <a:r>
              <a:rPr lang="fa-IR" sz="32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cs typeface="B Roya" pitchFamily="2" charset="-78"/>
              </a:rPr>
              <a:t>صد مرتبه می گویی</a:t>
            </a:r>
            <a:r>
              <a:rPr lang="fa-IR" sz="3600" b="1" dirty="0" smtClean="0">
                <a:ln w="10541" cmpd="sng">
                  <a:solidFill>
                    <a:schemeClr val="accent1">
                      <a:shade val="88000"/>
                      <a:satMod val="110000"/>
                    </a:schemeClr>
                  </a:solidFill>
                  <a:prstDash val="solid"/>
                </a:ln>
                <a:solidFill>
                  <a:schemeClr val="accent1">
                    <a:lumMod val="75000"/>
                  </a:schemeClr>
                </a:solidFill>
                <a:cs typeface="B Roya" pitchFamily="2" charset="-78"/>
              </a:rPr>
              <a:t> اَلسَّلامُ </a:t>
            </a:r>
            <a:r>
              <a:rPr lang="fa-IR" sz="3600" b="1" dirty="0">
                <a:ln w="10541" cmpd="sng">
                  <a:solidFill>
                    <a:schemeClr val="accent1">
                      <a:shade val="88000"/>
                      <a:satMod val="110000"/>
                    </a:schemeClr>
                  </a:solidFill>
                  <a:prstDash val="solid"/>
                </a:ln>
                <a:solidFill>
                  <a:schemeClr val="accent1">
                    <a:lumMod val="75000"/>
                  </a:schemeClr>
                </a:solidFill>
                <a:cs typeface="B Roya" pitchFamily="2" charset="-78"/>
              </a:rPr>
              <a:t>عَلَيْكَ يا اَباعَبْدِاللَّهِ وَ عَلَى الاَْرْواحِ الَّتى حَلَّتْ بِفِناَّئِكَ عَلَيْكَ مِنّى سَلامُ اللَّهِ </a:t>
            </a:r>
            <a:r>
              <a:rPr lang="fa-IR" sz="3600" b="1" dirty="0" smtClean="0">
                <a:ln w="10541" cmpd="sng">
                  <a:solidFill>
                    <a:schemeClr val="accent1">
                      <a:shade val="88000"/>
                      <a:satMod val="110000"/>
                    </a:schemeClr>
                  </a:solidFill>
                  <a:prstDash val="solid"/>
                </a:ln>
                <a:solidFill>
                  <a:schemeClr val="accent1">
                    <a:lumMod val="75000"/>
                  </a:schemeClr>
                </a:solidFill>
                <a:cs typeface="B Roya" pitchFamily="2" charset="-78"/>
              </a:rPr>
              <a:t>اَبَداً </a:t>
            </a:r>
            <a:r>
              <a:rPr lang="fa-IR" sz="3600" b="1" dirty="0">
                <a:ln w="10541" cmpd="sng">
                  <a:solidFill>
                    <a:schemeClr val="accent1">
                      <a:shade val="88000"/>
                      <a:satMod val="110000"/>
                    </a:schemeClr>
                  </a:solidFill>
                  <a:prstDash val="solid"/>
                </a:ln>
                <a:solidFill>
                  <a:schemeClr val="accent1">
                    <a:lumMod val="75000"/>
                  </a:schemeClr>
                </a:solidFill>
                <a:cs typeface="B Roya" pitchFamily="2" charset="-78"/>
              </a:rPr>
              <a:t>ما بَقيتُ وَ بَقِىَ اللَّيْلُ وَ </a:t>
            </a:r>
            <a:r>
              <a:rPr lang="fa-IR" sz="3600" b="1" dirty="0" smtClean="0">
                <a:ln w="10541" cmpd="sng">
                  <a:solidFill>
                    <a:schemeClr val="accent1">
                      <a:shade val="88000"/>
                      <a:satMod val="110000"/>
                    </a:schemeClr>
                  </a:solidFill>
                  <a:prstDash val="solid"/>
                </a:ln>
                <a:solidFill>
                  <a:schemeClr val="accent1">
                    <a:lumMod val="75000"/>
                  </a:schemeClr>
                </a:solidFill>
                <a:cs typeface="B Roya" pitchFamily="2" charset="-78"/>
              </a:rPr>
              <a:t>النَّهارُ</a:t>
            </a:r>
            <a:endParaRPr lang="fa-IR" sz="36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سلام بر تو اى ابا عبد اللّه،و بر جانهايى كه به درگاهت فرود آمدند،از جانتب من سلام خدا بر تو باد هميشه تا هستم و تا شب و روز باقى است‏</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87330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938719"/>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لاجَعَلَهُ اللَّهُ آخِرَ الْعَهْدِ مِنّى لِزِيارَتِكُمْ</a:t>
            </a:r>
          </a:p>
        </p:txBody>
      </p:sp>
      <p:sp>
        <p:nvSpPr>
          <p:cNvPr id="6" name="Rectangle 5"/>
          <p:cNvSpPr/>
          <p:nvPr/>
        </p:nvSpPr>
        <p:spPr>
          <a:xfrm>
            <a:off x="1410016" y="4379620"/>
            <a:ext cx="6546360" cy="600164"/>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خدا زيارت شما آخرين زيارت از سوى من قرار ندهد</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60427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274496" cy="193899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اَلسَّلامُ عَلَى الْحُسَيْنِ وَ عَلى عَلِىِّ بْنِ الْحُسَيْنِ وَ عَلى اَوْلادِ الْحُسَيْنِ وَ عَلى اَصْحابِ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الْحُسَيْنِ</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rtl="1">
              <a:buNone/>
            </a:pPr>
            <a:r>
              <a:rPr lang="fa-IR" sz="3300" b="1" cap="all" dirty="0" smtClean="0">
                <a:ln w="9000" cmpd="sng">
                  <a:noFill/>
                  <a:prstDash val="solid"/>
                </a:ln>
                <a:solidFill>
                  <a:srgbClr val="32741A"/>
                </a:solidFill>
                <a:cs typeface="MRT_Poster_8" pitchFamily="2" charset="-78"/>
              </a:rPr>
              <a:t>سلام بر حسين و بر على بن الحسين و بر فرزندان حسين و بر اصحاب و ياران حسين</a:t>
            </a:r>
            <a:endParaRPr lang="fa-IR" sz="3300" b="1" cap="all" dirty="0">
              <a:ln w="9000" cmpd="sng">
                <a:noFill/>
                <a:prstDash val="solid"/>
              </a:ln>
              <a:solidFill>
                <a:srgbClr val="32741A"/>
              </a:solidFill>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37319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a:lnSpc>
                <a:spcPct val="150000"/>
              </a:lnSpc>
            </a:pPr>
            <a:r>
              <a:rPr lang="fa-I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cs typeface="B Roya" pitchFamily="2" charset="-78"/>
              </a:rPr>
              <a:t>آنگاه می گویی</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 اَللّهُمَّ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خُصَّ اَنْتَ اَوَّلَ ظالِمٍ بِاللَّعْنِ مِنّى وَ ابْدَاءْ بِهِ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اَوَّلاًثُمَّ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الثّانِىَ وَالثّالِثَ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الرّابِعَ</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دايا اختصاص </a:t>
            </a:r>
            <a:r>
              <a:rPr lang="fa-IR" sz="3300" b="1" cap="all" dirty="0" smtClean="0">
                <a:ln w="9000" cmpd="sng">
                  <a:noFill/>
                  <a:prstDash val="solid"/>
                </a:ln>
                <a:solidFill>
                  <a:srgbClr val="32741A"/>
                </a:solidFill>
                <a:cs typeface="MRT_Poster_8" pitchFamily="2" charset="-78"/>
              </a:rPr>
              <a:t>ده ، اوّلين</a:t>
            </a:r>
            <a:r>
              <a:rPr lang="fa-IR" sz="3300" b="1" cap="all" dirty="0">
                <a:ln w="9000" cmpd="sng">
                  <a:noFill/>
                  <a:prstDash val="solid"/>
                </a:ln>
                <a:solidFill>
                  <a:srgbClr val="32741A"/>
                </a:solidFill>
                <a:cs typeface="MRT_Poster_8" pitchFamily="2" charset="-78"/>
              </a:rPr>
              <a:t>‏ ستمكار را از جانب من به </a:t>
            </a:r>
            <a:r>
              <a:rPr lang="fa-IR" sz="3300" b="1" cap="all" dirty="0" smtClean="0">
                <a:ln w="9000" cmpd="sng">
                  <a:noFill/>
                  <a:prstDash val="solid"/>
                </a:ln>
                <a:solidFill>
                  <a:srgbClr val="32741A"/>
                </a:solidFill>
                <a:cs typeface="MRT_Poster_8" pitchFamily="2" charset="-78"/>
              </a:rPr>
              <a:t>لعنت ، و </a:t>
            </a:r>
            <a:r>
              <a:rPr lang="fa-IR" sz="3300" b="1" cap="all" dirty="0">
                <a:ln w="9000" cmpd="sng">
                  <a:noFill/>
                  <a:prstDash val="solid"/>
                </a:ln>
                <a:solidFill>
                  <a:srgbClr val="32741A"/>
                </a:solidFill>
                <a:cs typeface="MRT_Poster_8" pitchFamily="2" charset="-78"/>
              </a:rPr>
              <a:t>آغاز كن به آن لعنت اولين </a:t>
            </a:r>
            <a:r>
              <a:rPr lang="fa-IR" sz="3300" b="1" cap="all" dirty="0" smtClean="0">
                <a:ln w="9000" cmpd="sng">
                  <a:noFill/>
                  <a:prstDash val="solid"/>
                </a:ln>
                <a:solidFill>
                  <a:srgbClr val="32741A"/>
                </a:solidFill>
                <a:cs typeface="MRT_Poster_8" pitchFamily="2" charset="-78"/>
              </a:rPr>
              <a:t>را ، سپس </a:t>
            </a:r>
            <a:r>
              <a:rPr lang="fa-IR" sz="3300" b="1" cap="all" dirty="0">
                <a:ln w="9000" cmpd="sng">
                  <a:noFill/>
                  <a:prstDash val="solid"/>
                </a:ln>
                <a:solidFill>
                  <a:srgbClr val="32741A"/>
                </a:solidFill>
                <a:cs typeface="MRT_Poster_8" pitchFamily="2" charset="-78"/>
              </a:rPr>
              <a:t>دومين و سومين و چهارمين را</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642349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516073"/>
          </a:xfrm>
          <a:prstGeom prst="rect">
            <a:avLst/>
          </a:prstGeom>
          <a:ln>
            <a:noFill/>
          </a:ln>
        </p:spPr>
        <p:txBody>
          <a:bodyPr wrap="square">
            <a:spAutoFit/>
          </a:bodyPr>
          <a:lstStyle/>
          <a:p>
            <a:pPr algn="ctr" rtl="1">
              <a:lnSpc>
                <a:spcPct val="150000"/>
              </a:lnSpc>
            </a:pPr>
            <a:r>
              <a:rPr lang="fa-IR" sz="3600" b="1" dirty="0">
                <a:ln w="10541" cmpd="sng">
                  <a:solidFill>
                    <a:schemeClr val="accent1">
                      <a:shade val="88000"/>
                      <a:satMod val="110000"/>
                    </a:schemeClr>
                  </a:solidFill>
                  <a:prstDash val="solid"/>
                </a:ln>
                <a:solidFill>
                  <a:schemeClr val="accent1">
                    <a:lumMod val="75000"/>
                  </a:schemeClr>
                </a:solidFill>
                <a:cs typeface="B Roya" pitchFamily="2" charset="-78"/>
              </a:rPr>
              <a:t>اَللّهُمَّ الْعَنْ يَزيدَ خامِساً وَ الْعَنْ عُبَيْدَ اللَّهِ بْنَ زِيادٍ وَ ابْنَ مَرْجانَةَ وَ عُمَرَ بْنَ سَعْدٍ وَ شِمْراً وَ آلَ اَبى سُفْيانَ وَ آلَ زِيادٍ وَ آلَ مَرْوانَ اِلى يَوْمِ </a:t>
            </a:r>
            <a:r>
              <a:rPr lang="fa-IR" sz="3600" b="1" dirty="0" smtClean="0">
                <a:ln w="10541" cmpd="sng">
                  <a:solidFill>
                    <a:schemeClr val="accent1">
                      <a:shade val="88000"/>
                      <a:satMod val="110000"/>
                    </a:schemeClr>
                  </a:solidFill>
                  <a:prstDash val="solid"/>
                </a:ln>
                <a:solidFill>
                  <a:schemeClr val="accent1">
                    <a:lumMod val="75000"/>
                  </a:schemeClr>
                </a:solidFill>
                <a:cs typeface="B Roya" pitchFamily="2" charset="-78"/>
              </a:rPr>
              <a:t>الْقِيمَةِ</a:t>
            </a:r>
            <a:endParaRPr lang="fa-IR" sz="36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523494"/>
          </a:xfrm>
          <a:prstGeom prst="rect">
            <a:avLst/>
          </a:prstGeom>
        </p:spPr>
        <p:txBody>
          <a:bodyPr wrap="square">
            <a:spAutoFit/>
          </a:bodyPr>
          <a:lstStyle/>
          <a:p>
            <a:pPr algn="ctr"/>
            <a:r>
              <a:rPr lang="fa-IR" sz="3100" b="1" cap="all" dirty="0" smtClean="0">
                <a:ln w="9000" cmpd="sng">
                  <a:noFill/>
                  <a:prstDash val="solid"/>
                </a:ln>
                <a:solidFill>
                  <a:srgbClr val="32741A"/>
                </a:solidFill>
                <a:cs typeface="MRT_Poster_8" pitchFamily="2" charset="-78"/>
              </a:rPr>
              <a:t>خدايا </a:t>
            </a:r>
            <a:r>
              <a:rPr lang="fa-IR" sz="3100" b="1" cap="all" dirty="0">
                <a:ln w="9000" cmpd="sng">
                  <a:noFill/>
                  <a:prstDash val="solid"/>
                </a:ln>
                <a:solidFill>
                  <a:srgbClr val="32741A"/>
                </a:solidFill>
                <a:cs typeface="MRT_Poster_8" pitchFamily="2" charset="-78"/>
              </a:rPr>
              <a:t>يزيد پنجم‏ آنان را لعنت كن،و لعنت كن عبيد اللّه بن زياد و پسر مرجانه و عمر بن سعد و شمر و خاندان ابو سفيان خاندان زياد و خاندان مروان را تا روز </a:t>
            </a:r>
            <a:r>
              <a:rPr lang="fa-IR" sz="3100" b="1" cap="all" dirty="0" smtClean="0">
                <a:ln w="9000" cmpd="sng">
                  <a:noFill/>
                  <a:prstDash val="solid"/>
                </a:ln>
                <a:solidFill>
                  <a:srgbClr val="32741A"/>
                </a:solidFill>
                <a:cs typeface="MRT_Poster_8" pitchFamily="2" charset="-78"/>
              </a:rPr>
              <a:t>قيامت</a:t>
            </a:r>
            <a:endParaRPr lang="fa-IR" sz="3100" b="1" cap="all" dirty="0">
              <a:ln w="9000" cmpd="sng">
                <a:noFill/>
                <a:prstDash val="solid"/>
              </a:ln>
              <a:solidFill>
                <a:srgbClr val="32741A"/>
              </a:solidFill>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60403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اَلسَّلامُ عَلَيْكَ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وَ عَلَى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الاَْرْواحِ الَّتى حَلَّتْ بِفِناَّئِكَ عَلَيْكُمْ مِنّى جَميعاً سَلامُ اللَّهِ اَبَداً ما بَقيتُ وَ بَقِىَ اللَّيْلُ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وَ النَّهار</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سلام بر تو و جانهايى كه به درگاهت فرود </a:t>
            </a:r>
            <a:r>
              <a:rPr lang="fa-IR" sz="3300" b="1" cap="all" dirty="0" smtClean="0">
                <a:ln w="9000" cmpd="sng">
                  <a:noFill/>
                  <a:prstDash val="solid"/>
                </a:ln>
                <a:solidFill>
                  <a:srgbClr val="32741A"/>
                </a:solidFill>
                <a:cs typeface="MRT_Poster_8" pitchFamily="2" charset="-78"/>
              </a:rPr>
              <a:t>آمدند از </a:t>
            </a:r>
            <a:r>
              <a:rPr lang="fa-IR" sz="3300" b="1" cap="all" dirty="0">
                <a:ln w="9000" cmpd="sng">
                  <a:noFill/>
                  <a:prstDash val="solid"/>
                </a:ln>
                <a:solidFill>
                  <a:srgbClr val="32741A"/>
                </a:solidFill>
                <a:cs typeface="MRT_Poster_8" pitchFamily="2" charset="-78"/>
              </a:rPr>
              <a:t>جانب من بر همگى شما سلام خدا براى هميشه،تا هستم و تا شب و روز باقى </a:t>
            </a:r>
            <a:r>
              <a:rPr lang="fa-IR" sz="3300" b="1" cap="all" dirty="0" smtClean="0">
                <a:ln w="9000" cmpd="sng">
                  <a:noFill/>
                  <a:prstDash val="solid"/>
                </a:ln>
                <a:solidFill>
                  <a:srgbClr val="32741A"/>
                </a:solidFill>
                <a:cs typeface="MRT_Poster_8" pitchFamily="2" charset="-78"/>
              </a:rPr>
              <a:t>است</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82936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85378"/>
          </a:xfrm>
          <a:prstGeom prst="rect">
            <a:avLst/>
          </a:prstGeom>
          <a:ln>
            <a:noFill/>
          </a:ln>
        </p:spPr>
        <p:txBody>
          <a:bodyPr wrap="square">
            <a:spAutoFit/>
          </a:bodyPr>
          <a:lstStyle/>
          <a:p>
            <a:pPr algn="ctr">
              <a:lnSpc>
                <a:spcPct val="150000"/>
              </a:lnSpc>
            </a:pPr>
            <a:r>
              <a:rPr lang="fa-IR" sz="32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cs typeface="B Roya" pitchFamily="2" charset="-78"/>
              </a:rPr>
              <a:t>سپس </a:t>
            </a:r>
            <a:r>
              <a:rPr lang="fa-IR" sz="3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cs typeface="B Roya" pitchFamily="2" charset="-78"/>
              </a:rPr>
              <a:t>به سجده می روی و می گویی</a:t>
            </a:r>
            <a:r>
              <a:rPr lang="fa-IR" sz="3200" b="1" dirty="0" smtClean="0">
                <a:ln w="10541" cmpd="sng">
                  <a:solidFill>
                    <a:schemeClr val="accent1">
                      <a:shade val="88000"/>
                      <a:satMod val="110000"/>
                    </a:schemeClr>
                  </a:solidFill>
                  <a:prstDash val="solid"/>
                </a:ln>
                <a:solidFill>
                  <a:schemeClr val="accent1">
                    <a:lumMod val="75000"/>
                  </a:schemeClr>
                </a:solidFill>
                <a:cs typeface="B Roya" pitchFamily="2" charset="-78"/>
              </a:rPr>
              <a:t>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اَللّهُمَّ </a:t>
            </a: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لَكَ الْحَمْدُ حَمْدَ الشّاکِرينَ لَكَ عَلى مُصابِهِمْ اَلْحَمْدُ لِلَّهِ عَلى عَظيمِ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رَزِيَّتى</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smtClean="0">
                <a:ln w="9000" cmpd="sng">
                  <a:noFill/>
                  <a:prstDash val="solid"/>
                </a:ln>
                <a:solidFill>
                  <a:srgbClr val="32741A"/>
                </a:solidFill>
                <a:cs typeface="MRT_Poster_8" pitchFamily="2" charset="-78"/>
              </a:rPr>
              <a:t>خدايا </a:t>
            </a:r>
            <a:r>
              <a:rPr lang="fa-IR" sz="3300" b="1" cap="all" dirty="0">
                <a:ln w="9000" cmpd="sng">
                  <a:noFill/>
                  <a:prstDash val="solid"/>
                </a:ln>
                <a:solidFill>
                  <a:srgbClr val="32741A"/>
                </a:solidFill>
                <a:cs typeface="MRT_Poster_8" pitchFamily="2" charset="-78"/>
              </a:rPr>
              <a:t>سپاس تو را سپاس شكرگزاران بر مصيبت‏زدگى </a:t>
            </a:r>
            <a:r>
              <a:rPr lang="fa-IR" sz="3300" b="1" cap="all" dirty="0" smtClean="0">
                <a:ln w="9000" cmpd="sng">
                  <a:noFill/>
                  <a:prstDash val="solid"/>
                </a:ln>
                <a:solidFill>
                  <a:srgbClr val="32741A"/>
                </a:solidFill>
                <a:cs typeface="MRT_Poster_8" pitchFamily="2" charset="-78"/>
              </a:rPr>
              <a:t>آنان ، خداى </a:t>
            </a:r>
            <a:r>
              <a:rPr lang="fa-IR" sz="3300" b="1" cap="all" dirty="0">
                <a:ln w="9000" cmpd="sng">
                  <a:noFill/>
                  <a:prstDash val="solid"/>
                </a:ln>
                <a:solidFill>
                  <a:srgbClr val="32741A"/>
                </a:solidFill>
                <a:cs typeface="MRT_Poster_8" pitchFamily="2" charset="-78"/>
              </a:rPr>
              <a:t>را سپاس بر بزرگى عزاي</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99633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854080"/>
          </a:xfrm>
          <a:prstGeom prst="rect">
            <a:avLst/>
          </a:prstGeom>
          <a:ln>
            <a:noFill/>
          </a:ln>
        </p:spPr>
        <p:txBody>
          <a:bodyPr wrap="square">
            <a:spAutoFit/>
          </a:bodyPr>
          <a:lstStyle/>
          <a:p>
            <a:pPr algn="ctr" rtl="1">
              <a:lnSpc>
                <a:spcPct val="150000"/>
              </a:lnSpc>
            </a:pPr>
            <a:r>
              <a:rPr lang="fa-IR" sz="3600" b="1" dirty="0">
                <a:ln w="10541" cmpd="sng">
                  <a:solidFill>
                    <a:schemeClr val="accent1">
                      <a:shade val="88000"/>
                      <a:satMod val="110000"/>
                    </a:schemeClr>
                  </a:solidFill>
                  <a:prstDash val="solid"/>
                </a:ln>
                <a:solidFill>
                  <a:schemeClr val="accent1">
                    <a:lumMod val="75000"/>
                  </a:schemeClr>
                </a:solidFill>
                <a:cs typeface="B Roya" pitchFamily="2" charset="-78"/>
              </a:rPr>
              <a:t>اَللّهُمَّ ارْزُقْنى شَفاعَةَ الْحُسَيْنِ يَوْمَ </a:t>
            </a:r>
            <a:r>
              <a:rPr lang="fa-IR" sz="3600" b="1" dirty="0" smtClean="0">
                <a:ln w="10541" cmpd="sng">
                  <a:solidFill>
                    <a:schemeClr val="accent1">
                      <a:shade val="88000"/>
                      <a:satMod val="110000"/>
                    </a:schemeClr>
                  </a:solidFill>
                  <a:prstDash val="solid"/>
                </a:ln>
                <a:solidFill>
                  <a:schemeClr val="accent1">
                    <a:lumMod val="75000"/>
                  </a:schemeClr>
                </a:solidFill>
                <a:cs typeface="B Roya" pitchFamily="2" charset="-78"/>
              </a:rPr>
              <a:t>الْوُرُودِ</a:t>
            </a:r>
            <a:endParaRPr lang="fa-IR" sz="36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خدايا شفاعت حسين را </a:t>
            </a:r>
            <a:r>
              <a:rPr lang="fa-IR" sz="3300" b="1" cap="all" dirty="0" smtClean="0">
                <a:ln w="9000" cmpd="sng">
                  <a:noFill/>
                  <a:prstDash val="solid"/>
                </a:ln>
                <a:solidFill>
                  <a:srgbClr val="32741A"/>
                </a:solidFill>
                <a:cs typeface="MRT_Poster_8" pitchFamily="2" charset="-78"/>
              </a:rPr>
              <a:t>در روز ورود به قيامت نصيبم </a:t>
            </a:r>
            <a:r>
              <a:rPr lang="fa-IR" sz="3300" b="1" cap="all" dirty="0">
                <a:ln w="9000" cmpd="sng">
                  <a:noFill/>
                  <a:prstDash val="solid"/>
                </a:ln>
                <a:solidFill>
                  <a:srgbClr val="32741A"/>
                </a:solidFill>
                <a:cs typeface="MRT_Poster_8" pitchFamily="2" charset="-78"/>
              </a:rPr>
              <a:t>كن</a:t>
            </a: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319848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ثَبِّتْ لى قَدَمَ صِدْقٍ عِنْدَكَ مَعَ الْحُسَيْنِ وَ اَصْحابِ الْحُسَيْنِ الَّذينَ بَذَلُوا مُهَجَهُمْ دُونَ الْحُسَيْنِ عَلَيْهِ السَّلامُ</a:t>
            </a: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ثابت بدار قدم صدق مرا نزد خود به همراه حسين‏ و ياران حسين،آنان‏كه جانشان را در دفاع از حسين(درود بر </a:t>
            </a:r>
            <a:r>
              <a:rPr lang="fa-IR" sz="3300" b="1" cap="all" dirty="0" smtClean="0">
                <a:ln w="9000" cmpd="sng">
                  <a:noFill/>
                  <a:prstDash val="solid"/>
                </a:ln>
                <a:solidFill>
                  <a:srgbClr val="32741A"/>
                </a:solidFill>
                <a:cs typeface="MRT_Poster_8" pitchFamily="2" charset="-78"/>
              </a:rPr>
              <a:t>او)بخشيدند</a:t>
            </a:r>
            <a:endParaRPr lang="fa-IR" sz="3300" b="1" cap="all" dirty="0">
              <a:ln w="9000" cmpd="sng">
                <a:noFill/>
                <a:prstDash val="solid"/>
              </a:ln>
              <a:solidFill>
                <a:srgbClr val="32741A"/>
              </a:solidFill>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151374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548680"/>
            <a:ext cx="936104"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1400" dirty="0">
              <a:solidFill>
                <a:schemeClr val="tx1"/>
              </a:solidFill>
            </a:endParaRP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 name="TextBox 12">
            <a:hlinkClick r:id="rId3"/>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
        <p:nvSpPr>
          <p:cNvPr id="14" name="Rectangle 13">
            <a:hlinkClick r:id="rId3"/>
          </p:cNvPr>
          <p:cNvSpPr/>
          <p:nvPr/>
        </p:nvSpPr>
        <p:spPr>
          <a:xfrm>
            <a:off x="1403648" y="4437112"/>
            <a:ext cx="6546360" cy="6924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buNone/>
            </a:pPr>
            <a:r>
              <a:rPr lang="en-US" sz="39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2 Rubber Stamp LET" pitchFamily="2" charset="0"/>
                <a:cs typeface="MRT_Poster" pitchFamily="2" charset="-78"/>
              </a:rPr>
              <a:t>                                                    </a:t>
            </a:r>
            <a:endParaRPr lang="fa-IR" sz="39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2 Rubber Stamp LET" pitchFamily="2" charset="0"/>
              <a:cs typeface="MRT_Poster" pitchFamily="2" charset="-78"/>
            </a:endParaRPr>
          </a:p>
        </p:txBody>
      </p:sp>
    </p:spTree>
    <p:extLst>
      <p:ext uri="{BB962C8B-B14F-4D97-AF65-F5344CB8AC3E}">
        <p14:creationId xmlns:p14="http://schemas.microsoft.com/office/powerpoint/2010/main" val="383391142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862322"/>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يا اَباعَبْدِاللَّهِ لَقَدْ عَظُمَتِ الرَّزِيَّةُ وَ جَلَّتْ وَ عَظُمَتِ الْمُصيبَةُ بِكَ عَلَيْنا وَ عَلى جَميعِ اَهْل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ِالاِْسْلامِ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اى ابا عبد اللّه،هرآينه عزايت بزرگ و سنگين شد،و مصيبت تو بر ما و بر همه اهل اسلام بس بزرگ گشت</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502438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2718052"/>
          </a:xfrm>
          <a:prstGeom prst="rect">
            <a:avLst/>
          </a:prstGeom>
          <a:ln>
            <a:noFill/>
          </a:ln>
        </p:spPr>
        <p:txBody>
          <a:bodyPr wrap="square">
            <a:spAutoFit/>
          </a:bodyPr>
          <a:lstStyle/>
          <a:p>
            <a:pPr algn="ctr" rtl="1">
              <a:lnSpc>
                <a:spcPct val="150000"/>
              </a:lnSpc>
            </a:pPr>
            <a:r>
              <a:rPr lang="fa-IR" sz="3900" b="1" dirty="0">
                <a:ln w="10541" cmpd="sng">
                  <a:solidFill>
                    <a:schemeClr val="accent1">
                      <a:shade val="88000"/>
                      <a:satMod val="110000"/>
                    </a:schemeClr>
                  </a:solidFill>
                  <a:prstDash val="solid"/>
                </a:ln>
                <a:solidFill>
                  <a:schemeClr val="accent1">
                    <a:lumMod val="75000"/>
                  </a:schemeClr>
                </a:solidFill>
                <a:cs typeface="B Roya" pitchFamily="2" charset="-78"/>
              </a:rPr>
              <a:t>و َجَلَّتْ وَ عَظُمَتْ مُصيبَتُكَ فِى السَّمواتِ عَلى جَميعِ اَهْلِ السَّمواتِ فَلَعَنَ اللَّهُ اُمَّةً اَسَّسَتْ اَساسَ الظُّلْمِ وَ الْجَوْرِ عَلَيْكُمْ اَهْلَ </a:t>
            </a:r>
            <a:r>
              <a:rPr lang="fa-IR" sz="3900" b="1" dirty="0" smtClean="0">
                <a:ln w="10541" cmpd="sng">
                  <a:solidFill>
                    <a:schemeClr val="accent1">
                      <a:shade val="88000"/>
                      <a:satMod val="110000"/>
                    </a:schemeClr>
                  </a:solidFill>
                  <a:prstDash val="solid"/>
                </a:ln>
                <a:solidFill>
                  <a:schemeClr val="accent1">
                    <a:lumMod val="75000"/>
                  </a:schemeClr>
                </a:solidFill>
                <a:cs typeface="B Roya" pitchFamily="2" charset="-78"/>
              </a:rPr>
              <a:t>الْبَيْتِ</a:t>
            </a:r>
            <a:endParaRPr lang="fa-IR" sz="39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 </a:t>
            </a:r>
            <a:r>
              <a:rPr lang="fa-IR" sz="3300" b="1" cap="all" dirty="0" smtClean="0">
                <a:ln w="9000" cmpd="sng">
                  <a:noFill/>
                  <a:prstDash val="solid"/>
                </a:ln>
                <a:solidFill>
                  <a:srgbClr val="32741A"/>
                </a:solidFill>
                <a:cs typeface="MRT_Poster_8" pitchFamily="2" charset="-78"/>
              </a:rPr>
              <a:t>و سنگين </a:t>
            </a:r>
            <a:r>
              <a:rPr lang="fa-IR" sz="3300" b="1" cap="all" dirty="0">
                <a:ln w="9000" cmpd="sng">
                  <a:noFill/>
                  <a:prstDash val="solid"/>
                </a:ln>
                <a:solidFill>
                  <a:srgbClr val="32741A"/>
                </a:solidFill>
                <a:cs typeface="MRT_Poster_8" pitchFamily="2" charset="-78"/>
              </a:rPr>
              <a:t>و بزرگ شد مصيبتت در آسمانها بر همه اهل آسمان،خدا لعنت كند امّتى را كه بناى ستم و بیداد را بر شما اهل بيت بنيان‏ نهادند</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13190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لَعَنَ اللَّهُ اُمَّةً دَفَعَتْكُمْ عَنْ مَقامِكُمْ و َاَزالَتْكُمْ عَنْ مَراتِبِكُمُ الَّتى رَتَّبَكُمُ اللَّهُ فيها</a:t>
            </a: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خدا لعنت كند قومى را كه شما را از مقامتان دور كرد،و از مرتبه‏هايتان بركنار نمود،مرتبه‏</a:t>
            </a:r>
            <a:r>
              <a:rPr lang="fa-IR" sz="3300" b="1" cap="all" dirty="0" smtClean="0">
                <a:ln w="9000" cmpd="sng">
                  <a:noFill/>
                  <a:prstDash val="solid"/>
                </a:ln>
                <a:solidFill>
                  <a:srgbClr val="32741A"/>
                </a:solidFill>
                <a:cs typeface="MRT_Poster_8" pitchFamily="2" charset="-78"/>
              </a:rPr>
              <a:t>هايى كه </a:t>
            </a:r>
            <a:r>
              <a:rPr lang="fa-IR" sz="3300" b="1" cap="all" dirty="0">
                <a:ln w="9000" cmpd="sng">
                  <a:noFill/>
                  <a:prstDash val="solid"/>
                </a:ln>
                <a:solidFill>
                  <a:srgbClr val="32741A"/>
                </a:solidFill>
                <a:cs typeface="MRT_Poster_8" pitchFamily="2" charset="-78"/>
              </a:rPr>
              <a:t>خدا شما را در آنها جاى داد</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154386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و َلَعَنَ اللَّهُ اُمَّةً قَتَلَتْكُمْ وَ لَعَنَ اللَّهُ الْمُمَهِّدينَ لَهُمْ بِالتَّمْكينِ مِنْ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قِتالِكُمْ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615827"/>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و خدا لعنت كند امّتى را كه شما را </a:t>
            </a:r>
            <a:r>
              <a:rPr lang="fa-IR" sz="3300" b="1" cap="all" dirty="0" smtClean="0">
                <a:ln w="9000" cmpd="sng">
                  <a:noFill/>
                  <a:prstDash val="solid"/>
                </a:ln>
                <a:solidFill>
                  <a:srgbClr val="32741A"/>
                </a:solidFill>
                <a:cs typeface="MRT_Poster_8" pitchFamily="2" charset="-78"/>
              </a:rPr>
              <a:t>كشتند</a:t>
            </a:r>
            <a:r>
              <a:rPr lang="fa-IR" sz="3300" b="1" cap="all" dirty="0">
                <a:ln w="9000" cmpd="sng">
                  <a:noFill/>
                  <a:prstDash val="solid"/>
                </a:ln>
                <a:solidFill>
                  <a:srgbClr val="32741A"/>
                </a:solidFill>
                <a:cs typeface="MRT_Poster_8" pitchFamily="2" charset="-78"/>
              </a:rPr>
              <a:t>، و خدا لعنت كند آنان را كه امكان و توان جنگ با شما را براى ايشان تدارك ديدند</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584775"/>
          </a:xfrm>
          <a:prstGeom prst="rect">
            <a:avLst/>
          </a:prstGeom>
          <a:noFill/>
          <a:ln>
            <a:noFill/>
          </a:ln>
        </p:spPr>
        <p:txBody>
          <a:bodyPr wrap="square" rtlCol="1">
            <a:spAutoFit/>
          </a:bodyPr>
          <a:lstStyle/>
          <a:p>
            <a:r>
              <a:rPr lang="en-US" sz="1600" dirty="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a:p>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299997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648072" cy="216024"/>
          </a:xfrm>
          <a:prstGeom prst="rect">
            <a:avLst/>
          </a:prstGeom>
          <a:solidFill>
            <a:srgbClr val="FFCB27"/>
          </a:solidFill>
          <a:ln>
            <a:solidFill>
              <a:srgbClr val="FFCB2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ectangle 3"/>
          <p:cNvSpPr/>
          <p:nvPr/>
        </p:nvSpPr>
        <p:spPr>
          <a:xfrm>
            <a:off x="7236296" y="332656"/>
            <a:ext cx="1800200" cy="432048"/>
          </a:xfrm>
          <a:prstGeom prst="rect">
            <a:avLst/>
          </a:prstGeom>
          <a:solidFill>
            <a:srgbClr val="7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rPr>
              <a:t>زیارت  عاشورا</a:t>
            </a:r>
            <a:endParaRPr lang="fa-IR" sz="2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Titr" pitchFamily="2" charset="-78"/>
            </a:endParaRPr>
          </a:p>
        </p:txBody>
      </p:sp>
      <p:sp>
        <p:nvSpPr>
          <p:cNvPr id="5" name="Rectangle 4"/>
          <p:cNvSpPr/>
          <p:nvPr/>
        </p:nvSpPr>
        <p:spPr>
          <a:xfrm>
            <a:off x="1113928" y="1095538"/>
            <a:ext cx="7128792" cy="1862048"/>
          </a:xfrm>
          <a:prstGeom prst="rect">
            <a:avLst/>
          </a:prstGeom>
          <a:ln>
            <a:noFill/>
          </a:ln>
        </p:spPr>
        <p:txBody>
          <a:bodyPr wrap="square">
            <a:spAutoFit/>
          </a:bodyPr>
          <a:lstStyle/>
          <a:p>
            <a:pPr algn="ctr" rtl="1">
              <a:lnSpc>
                <a:spcPct val="150000"/>
              </a:lnSpc>
            </a:pPr>
            <a:r>
              <a:rPr lang="fa-IR" sz="4000" b="1" dirty="0">
                <a:ln w="10541" cmpd="sng">
                  <a:solidFill>
                    <a:schemeClr val="accent1">
                      <a:shade val="88000"/>
                      <a:satMod val="110000"/>
                    </a:schemeClr>
                  </a:solidFill>
                  <a:prstDash val="solid"/>
                </a:ln>
                <a:solidFill>
                  <a:schemeClr val="accent1">
                    <a:lumMod val="75000"/>
                  </a:schemeClr>
                </a:solidFill>
                <a:cs typeface="B Roya" pitchFamily="2" charset="-78"/>
              </a:rPr>
              <a:t>بَرِئْتُ اِلَى اللَّهِ وَ اِلَيْكُمْ مِنْهُمْ وَ مِنْ اَشْياعِهِمْ وَ اَتْباعِهِمْ وَ </a:t>
            </a:r>
            <a:r>
              <a:rPr lang="fa-IR" sz="4000" b="1" dirty="0" smtClean="0">
                <a:ln w="10541" cmpd="sng">
                  <a:solidFill>
                    <a:schemeClr val="accent1">
                      <a:shade val="88000"/>
                      <a:satMod val="110000"/>
                    </a:schemeClr>
                  </a:solidFill>
                  <a:prstDash val="solid"/>
                </a:ln>
                <a:solidFill>
                  <a:schemeClr val="accent1">
                    <a:lumMod val="75000"/>
                  </a:schemeClr>
                </a:solidFill>
                <a:cs typeface="B Roya" pitchFamily="2" charset="-78"/>
              </a:rPr>
              <a:t>اَوْلِياَّئِهِم</a:t>
            </a:r>
            <a:endParaRPr lang="fa-IR" sz="4000" b="1" dirty="0">
              <a:ln w="10541" cmpd="sng">
                <a:solidFill>
                  <a:schemeClr val="accent1">
                    <a:shade val="88000"/>
                    <a:satMod val="110000"/>
                  </a:schemeClr>
                </a:solidFill>
                <a:prstDash val="solid"/>
              </a:ln>
              <a:solidFill>
                <a:schemeClr val="accent1">
                  <a:lumMod val="75000"/>
                </a:schemeClr>
              </a:solidFill>
              <a:cs typeface="B Roya" pitchFamily="2" charset="-78"/>
            </a:endParaRPr>
          </a:p>
        </p:txBody>
      </p:sp>
      <p:sp>
        <p:nvSpPr>
          <p:cNvPr id="6" name="Rectangle 5"/>
          <p:cNvSpPr/>
          <p:nvPr/>
        </p:nvSpPr>
        <p:spPr>
          <a:xfrm>
            <a:off x="1410016" y="4379620"/>
            <a:ext cx="6546360" cy="1107996"/>
          </a:xfrm>
          <a:prstGeom prst="rect">
            <a:avLst/>
          </a:prstGeom>
        </p:spPr>
        <p:txBody>
          <a:bodyPr wrap="square">
            <a:spAutoFit/>
          </a:bodyPr>
          <a:lstStyle/>
          <a:p>
            <a:pPr algn="ctr"/>
            <a:r>
              <a:rPr lang="fa-IR" sz="3300" b="1" cap="all" dirty="0">
                <a:ln w="9000" cmpd="sng">
                  <a:noFill/>
                  <a:prstDash val="solid"/>
                </a:ln>
                <a:solidFill>
                  <a:srgbClr val="32741A"/>
                </a:solidFill>
                <a:cs typeface="MRT_Poster_8" pitchFamily="2" charset="-78"/>
              </a:rPr>
              <a:t>من بيزارى میجويم به سوى خدا و به جانب شما از </a:t>
            </a:r>
            <a:r>
              <a:rPr lang="fa-IR" sz="3300" b="1" cap="all" dirty="0" smtClean="0">
                <a:ln w="9000" cmpd="sng">
                  <a:noFill/>
                  <a:prstDash val="solid"/>
                </a:ln>
                <a:solidFill>
                  <a:srgbClr val="32741A"/>
                </a:solidFill>
                <a:cs typeface="MRT_Poster_8" pitchFamily="2" charset="-78"/>
              </a:rPr>
              <a:t>ايشان </a:t>
            </a:r>
            <a:r>
              <a:rPr lang="fa-IR" sz="3300" b="1" cap="all" dirty="0">
                <a:ln w="9000" cmpd="sng">
                  <a:noFill/>
                  <a:prstDash val="solid"/>
                </a:ln>
                <a:solidFill>
                  <a:srgbClr val="32741A"/>
                </a:solidFill>
                <a:cs typeface="MRT_Poster_8" pitchFamily="2" charset="-78"/>
              </a:rPr>
              <a:t>و از پيروان و دنبال روندگانشان و دوستانشان</a:t>
            </a:r>
            <a:endParaRPr lang="fa-IR" sz="3300" b="1" cap="all" dirty="0">
              <a:ln w="9000" cmpd="sng">
                <a:noFill/>
                <a:prstDash val="solid"/>
              </a:ln>
              <a:solidFill>
                <a:srgbClr val="32741A"/>
              </a:solidFill>
              <a:effectLst/>
              <a:cs typeface="MRT_Poster_8" pitchFamily="2" charset="-78"/>
            </a:endParaRPr>
          </a:p>
        </p:txBody>
      </p:sp>
      <p:sp>
        <p:nvSpPr>
          <p:cNvPr id="7" name="TextBox 6">
            <a:hlinkClick r:id="rId2"/>
          </p:cNvPr>
          <p:cNvSpPr txBox="1"/>
          <p:nvPr/>
        </p:nvSpPr>
        <p:spPr>
          <a:xfrm>
            <a:off x="251520" y="476672"/>
            <a:ext cx="1224136" cy="338554"/>
          </a:xfrm>
          <a:prstGeom prst="rect">
            <a:avLst/>
          </a:prstGeom>
          <a:noFill/>
          <a:ln>
            <a:noFill/>
          </a:ln>
        </p:spPr>
        <p:txBody>
          <a:bodyPr wrap="square" rtlCol="1">
            <a:spAutoFit/>
          </a:bodyPr>
          <a:lstStyle/>
          <a:p>
            <a:r>
              <a:rPr lang="en-US" sz="1600" dirty="0" smtClean="0">
                <a:effectLst>
                  <a:glow rad="228600">
                    <a:schemeClr val="accent6">
                      <a:satMod val="175000"/>
                      <a:alpha val="40000"/>
                    </a:schemeClr>
                  </a:glow>
                </a:effectLst>
              </a:rPr>
              <a:t>M-farhadi.ir</a:t>
            </a:r>
            <a:endParaRPr lang="fa-IR" sz="1600" dirty="0">
              <a:effectLst>
                <a:glow rad="228600">
                  <a:schemeClr val="accent6">
                    <a:satMod val="175000"/>
                    <a:alpha val="40000"/>
                  </a:schemeClr>
                </a:glow>
              </a:effectLst>
            </a:endParaRPr>
          </a:p>
        </p:txBody>
      </p:sp>
    </p:spTree>
    <p:extLst>
      <p:ext uri="{BB962C8B-B14F-4D97-AF65-F5344CB8AC3E}">
        <p14:creationId xmlns:p14="http://schemas.microsoft.com/office/powerpoint/2010/main" val="4047048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arse1-DinoZendegi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زیارت عاشورا</Template>
  <TotalTime>204</TotalTime>
  <Words>1875</Words>
  <Application>Microsoft Office PowerPoint</Application>
  <PresentationFormat>On-screen Show (4:3)</PresentationFormat>
  <Paragraphs>172</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Darse1-DinoZendegi3</vt:lpstr>
      <vt:lpstr>زیارت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mehran farhadi</Manager>
  <Company>www.m-farhadi.ir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زیارت عاشورا</dc:title>
  <dc:creator>MRT Pack 24 DVDs;mehran farhadi</dc:creator>
  <cp:lastModifiedBy>MRT Pack 24 DVDs</cp:lastModifiedBy>
  <cp:revision>39</cp:revision>
  <dcterms:created xsi:type="dcterms:W3CDTF">2013-08-04T06:08:37Z</dcterms:created>
  <dcterms:modified xsi:type="dcterms:W3CDTF">2013-08-13T09:25:16Z</dcterms:modified>
</cp:coreProperties>
</file>