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3"/>
  </p:notesMasterIdLst>
  <p:sldIdLst>
    <p:sldId id="262" r:id="rId2"/>
    <p:sldId id="296" r:id="rId3"/>
    <p:sldId id="263" r:id="rId4"/>
    <p:sldId id="264" r:id="rId5"/>
    <p:sldId id="265" r:id="rId6"/>
    <p:sldId id="266" r:id="rId7"/>
    <p:sldId id="271" r:id="rId8"/>
    <p:sldId id="272" r:id="rId9"/>
    <p:sldId id="273" r:id="rId10"/>
    <p:sldId id="277" r:id="rId11"/>
    <p:sldId id="278" r:id="rId12"/>
    <p:sldId id="280" r:id="rId13"/>
    <p:sldId id="281" r:id="rId14"/>
    <p:sldId id="282" r:id="rId15"/>
    <p:sldId id="283" r:id="rId16"/>
    <p:sldId id="284" r:id="rId17"/>
    <p:sldId id="285" r:id="rId18"/>
    <p:sldId id="286" r:id="rId19"/>
    <p:sldId id="287" r:id="rId20"/>
    <p:sldId id="288" r:id="rId21"/>
    <p:sldId id="289" r:id="rId22"/>
    <p:sldId id="297" r:id="rId23"/>
    <p:sldId id="298" r:id="rId24"/>
    <p:sldId id="290" r:id="rId25"/>
    <p:sldId id="291" r:id="rId26"/>
    <p:sldId id="292" r:id="rId27"/>
    <p:sldId id="293" r:id="rId28"/>
    <p:sldId id="294" r:id="rId29"/>
    <p:sldId id="275" r:id="rId30"/>
    <p:sldId id="274" r:id="rId31"/>
    <p:sldId id="27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86949" autoAdjust="0"/>
  </p:normalViewPr>
  <p:slideViewPr>
    <p:cSldViewPr>
      <p:cViewPr>
        <p:scale>
          <a:sx n="70" d="100"/>
          <a:sy n="70" d="100"/>
        </p:scale>
        <p:origin x="-9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44"/>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4614171-4A8A-435D-A570-45BE42CD9635}" type="datetimeFigureOut">
              <a:rPr lang="en-US"/>
              <a:pPr>
                <a:defRPr/>
              </a:pPr>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1BFDEE2-8660-4042-8B76-721A6D5913B7}" type="slidenum">
              <a:rPr lang="en-US"/>
              <a:pPr>
                <a:defRPr/>
              </a:pPr>
              <a:t>‹#›</a:t>
            </a:fld>
            <a:endParaRPr lang="en-US"/>
          </a:p>
        </p:txBody>
      </p:sp>
    </p:spTree>
    <p:extLst>
      <p:ext uri="{BB962C8B-B14F-4D97-AF65-F5344CB8AC3E}">
        <p14:creationId xmlns:p14="http://schemas.microsoft.com/office/powerpoint/2010/main" val="1676240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21BFDEE2-8660-4042-8B76-721A6D5913B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21BFDEE2-8660-4042-8B76-721A6D5913B7}"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6" y="5254627"/>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9"/>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4"/>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4"/>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6" y="5753101"/>
            <a:ext cx="503239" cy="365125"/>
          </a:xfrm>
        </p:spPr>
        <p:txBody>
          <a:bodyPr anchor="ctr"/>
          <a:lstStyle>
            <a:lvl1pPr algn="ctr">
              <a:defRPr sz="1300">
                <a:solidFill>
                  <a:srgbClr val="FFFFFF"/>
                </a:solidFill>
              </a:defRPr>
            </a:lvl1pPr>
          </a:lstStyle>
          <a:p>
            <a:pPr>
              <a:defRPr/>
            </a:pPr>
            <a:fld id="{C00DF995-90C2-4551-8EE9-779D2DE9B29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C03C1C4-9934-4212-9C54-937A134EB13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F70B4D-82FA-4B18-BBFB-36F46496A66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6"/>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2" y="6481764"/>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3D868-AC7C-49F5-AE44-533726406C5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6351"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4"/>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6"/>
            <a:ext cx="2673351"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1"/>
            <a:ext cx="9137651"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4"/>
            <a:ext cx="4260851"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4" y="809626"/>
            <a:ext cx="503237" cy="300038"/>
          </a:xfrm>
        </p:spPr>
        <p:txBody>
          <a:bodyPr/>
          <a:lstStyle>
            <a:lvl1pPr>
              <a:defRPr/>
            </a:lvl1pPr>
          </a:lstStyle>
          <a:p>
            <a:pPr>
              <a:defRPr/>
            </a:pPr>
            <a:fld id="{A56456EA-AF1A-4A5F-A7AA-202AC835CF5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DC21FE-AE08-4C02-9081-3DAD36261A9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7" y="6481764"/>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4"/>
            <a:ext cx="4260851"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9" y="6483351"/>
            <a:ext cx="503237" cy="301625"/>
          </a:xfrm>
        </p:spPr>
        <p:txBody>
          <a:bodyPr/>
          <a:lstStyle>
            <a:lvl1pPr algn="ctr">
              <a:defRPr/>
            </a:lvl1pPr>
          </a:lstStyle>
          <a:p>
            <a:pPr>
              <a:defRPr/>
            </a:pPr>
            <a:fld id="{A993C883-3879-461D-81FF-89D00D3FD49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5EB5122-B60C-416A-B4C4-E3916A3BF187}"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C43DF56-83F4-4285-A528-00BE460FA49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6"/>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6"/>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6"/>
            <a:ext cx="503239" cy="301625"/>
          </a:xfrm>
        </p:spPr>
        <p:txBody>
          <a:bodyPr/>
          <a:lstStyle>
            <a:lvl1pPr>
              <a:defRPr sz="900"/>
            </a:lvl1pPr>
          </a:lstStyle>
          <a:p>
            <a:pPr>
              <a:defRPr/>
            </a:pPr>
            <a:fld id="{F2E6AA18-A85D-4BCF-B929-95892FAB9D6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6"/>
            <a:ext cx="2101851"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4"/>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1" y="6556376"/>
            <a:ext cx="366713" cy="301625"/>
          </a:xfrm>
        </p:spPr>
        <p:txBody>
          <a:bodyPr/>
          <a:lstStyle>
            <a:lvl1pPr algn="ctr">
              <a:defRPr sz="900"/>
            </a:lvl1pPr>
          </a:lstStyle>
          <a:p>
            <a:pPr>
              <a:defRPr/>
            </a:pPr>
            <a:fld id="{161415C3-0C9B-40D5-B6AD-7ECB0BF09AF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0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6351" y="14289"/>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1"/>
            <a:ext cx="9137651"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9"/>
            <a:ext cx="2673351"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9"/>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4"/>
            <a:ext cx="2133600" cy="301625"/>
          </a:xfrm>
          <a:prstGeom prst="rect">
            <a:avLst/>
          </a:prstGeom>
        </p:spPr>
        <p:txBody>
          <a:bodyPr vert="horz" anchor="b"/>
          <a:lstStyle>
            <a:lvl1pPr algn="l" eaLnBrk="1" latinLnBrk="0" hangingPunct="1">
              <a:defRPr kumimoji="0" sz="1000" b="0">
                <a:solidFill>
                  <a:schemeClr val="tx1"/>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457202" y="6481764"/>
            <a:ext cx="4259263" cy="3016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589839" y="6481764"/>
            <a:ext cx="503237" cy="301625"/>
          </a:xfrm>
          <a:prstGeom prst="rect">
            <a:avLst/>
          </a:prstGeom>
        </p:spPr>
        <p:txBody>
          <a:bodyPr vert="horz" anchor="b"/>
          <a:lstStyle>
            <a:lvl1pPr algn="ctr" eaLnBrk="1" latinLnBrk="0" hangingPunct="1">
              <a:defRPr kumimoji="0" sz="1200">
                <a:solidFill>
                  <a:schemeClr val="tx1"/>
                </a:solidFill>
                <a:latin typeface="Arial" charset="0"/>
                <a:cs typeface="Arial" charset="0"/>
              </a:defRPr>
            </a:lvl1pPr>
          </a:lstStyle>
          <a:p>
            <a:pPr>
              <a:defRPr/>
            </a:pPr>
            <a:fld id="{CD845BA5-9368-42B2-B4F7-42DD9B2B178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23" r:id="rId4"/>
    <p:sldLayoutId id="2147484031" r:id="rId5"/>
    <p:sldLayoutId id="2147484024" r:id="rId6"/>
    <p:sldLayoutId id="2147484025" r:id="rId7"/>
    <p:sldLayoutId id="2147484032" r:id="rId8"/>
    <p:sldLayoutId id="2147484033" r:id="rId9"/>
    <p:sldLayoutId id="2147484026" r:id="rId10"/>
    <p:sldLayoutId id="2147484027" r:id="rId11"/>
  </p:sldLayoutIdLst>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ransmile.com/contents/138521116297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ransmile.com/contents/138581883249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ransmile.com/contents/138971205979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wisgoon.com/pin/289133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ransmile.com/contents/138683909102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agsh.ir/%D8%AF%D8%A7%D9%86%D9%84%D9%88%D8%AF-%D9%88%DB%8C%D8%AF%D8%A6%D9%88-%DA%A9%D9%84%DB%8C%D9%BE-%D8%AF%D8%B9%D8%A7-%D9%86%DB%8C%D8%A7%DB%8C%D8%B4.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pic.ayehayeentezar.com/category/%D8%A2%DB%8C%D8%A7%D8%AA-%D8%8C-%D8%AF%D8%B9%D8%A7-%D8%8C-%D9%86%DB%8C%D8%A7%DB%8C%D8%B4/page/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aletaha.parsiblog.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ayehayeentezar.com/thread1701.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raazebaghaa.ir/thread4455.html"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irannaz.com/news_detail_18413.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beytoote.com/fun/proverb/above1-friend-plato.html"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media.wisgoon.com/media/pin/images/o/2014/10/1/23/1412191849541482.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gasedakman.blogfa.com/category/2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br.blogfa.com/8812.aspx"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enter.namaz.ir/page.php?page=showarticles&amp;cat=40&amp;id=1&amp;office=cent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naface.ir/%D8%B9%DA%A9%D8%B3-%D9%87%D8%A7%DB%8C-%D9%85%D8%B9%D9%86%D9%88%DB%8C-%D9%88-%D9%85%D8%B0%D9%87%D8%A8%DB%8C-%D8%A8%D8%A7-%D9%85%D9%88%D8%B6%D9%88%D8%B9-%D8%AF%D8%B9%D8%A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cloob.com/c/ayehayeentezar1/113956672/%E2%96%90%E1%83%A6%E2%96%AC%E2%97%84%D8%A2%DB%8C%D8%A7%D8%AA_%D8%8C%D8%AF%D8%B9%D8%A7_%D9%88_%D9%86%DB%8C%D8%A7%DB%8C%D8%B4_%D9%87%D8%A7%DB%8C_%D8%B2%DB%8C%D8%A8%D8%A7_%D8%AF%D8%B1_%D9%82%D8%A7%D8%A8_%D8%AA%D8%B5%D9%88%DB%8C%D8%B1_%E2%96%BA%E2%96%AC%E1%83%A6%E2%96%9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loob.com/c/ayehayeentezar1/106173717/***_%D8%A2%DB%8C%D8%A7%D8%AA_%D8%8C%D8%AF%D8%B9%D8%A7_%D9%88_%D9%86%DB%8C%D8%A7%DB%8C%D8%B4_%D9%87%D8%A7%DB%8C_%D8%B2%DB%8C%D8%A8%D8%A7_%D8%AF%D8%B1_%D9%82%D8%A7%D8%A8_%D8%AA%D8%B5%D9%88%DB%8C%D8%B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jalal-tavakoli.blogfa.com/category/10?p=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loob.com/c/ayehayeentezar1/110417906/%D8%A2%DB%8C%D8%A7%D8%AA_%D8%8C%D8%AF%D8%B9%D8%A7_%D9%88_%D9%86%DB%8C%D8%A7%DB%8C%D8%B4_%D9%87%D8%A7%DB%8C_%D8%B2%DB%8C%D8%A8%D8%A7_%D8%AF%D8%B1_%D9%82%D8%A7%D8%A8_%D8%AA%D8%B5%D9%88%DB%8C%D8%B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447801"/>
            <a:ext cx="8978571"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38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بسم</a:t>
            </a:r>
            <a:r>
              <a:rPr kumimoji="0" lang="fa-IR" sz="13800" b="1" i="0" u="none" strike="noStrike" cap="none" normalizeH="0" dirty="0" smtClean="0">
                <a:ln>
                  <a:noFill/>
                </a:ln>
                <a:solidFill>
                  <a:srgbClr val="FF0000"/>
                </a:solidFill>
                <a:effectLst/>
                <a:latin typeface="IranNastaliq" pitchFamily="18" charset="0"/>
                <a:ea typeface="Calibri" pitchFamily="34" charset="0"/>
                <a:cs typeface="IranNastaliq" pitchFamily="18" charset="0"/>
              </a:rPr>
              <a:t> الله الرحمن الرحیم</a:t>
            </a:r>
            <a:endParaRPr kumimoji="0" lang="fa-IR" sz="115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ransmile.com/servlets/watermark/image/efe2afa5-d80e-40b3-80df-2122315119c5/Image/test/filter/Resize,Jpeg/resize_w/225">
            <a:hlinkClick r:id="rId2"/>
          </p:cNvPr>
          <p:cNvPicPr/>
          <p:nvPr/>
        </p:nvPicPr>
        <p:blipFill>
          <a:blip r:embed="rId3"/>
          <a:srcRect/>
          <a:stretch>
            <a:fillRect/>
          </a:stretch>
        </p:blipFill>
        <p:spPr bwMode="auto">
          <a:xfrm>
            <a:off x="1600200" y="457200"/>
            <a:ext cx="5943600" cy="4038600"/>
          </a:xfrm>
          <a:prstGeom prst="roundRect">
            <a:avLst>
              <a:gd name="adj" fmla="val 4167"/>
            </a:avLst>
          </a:prstGeom>
          <a:solidFill>
            <a:srgbClr val="FFFFFF"/>
          </a:solidFill>
          <a:ln w="7620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152400" y="4826676"/>
            <a:ext cx="9144000" cy="2031325"/>
          </a:xfrm>
          <a:prstGeom prst="rect">
            <a:avLst/>
          </a:prstGeom>
        </p:spPr>
        <p:txBody>
          <a:bodyPr wrap="square">
            <a:spAutoFit/>
          </a:bodyPr>
          <a:lstStyle/>
          <a:p>
            <a:pPr algn="ctr" rtl="1"/>
            <a:r>
              <a:rPr lang="fa-IR" sz="5400" dirty="0" smtClean="0">
                <a:solidFill>
                  <a:srgbClr val="FFFF00"/>
                </a:solidFill>
                <a:latin typeface="IranNastaliq" pitchFamily="18" charset="0"/>
                <a:cs typeface="IranNastaliq" pitchFamily="18" charset="0"/>
              </a:rPr>
              <a:t>انسانها  نادان(ناآگاه) به دنیا میایند و نه احمق، این سیستم های آموزشی،معلمان، والدین و ... هستند که  باید مواظب باشند  تا دیگران این خلاء ناآگاهی را از چیزهای مخرب پر نکنند.</a:t>
            </a:r>
            <a:endParaRPr lang="en-US" sz="5400" dirty="0" smtClean="0">
              <a:solidFill>
                <a:srgbClr val="FFFF00"/>
              </a:solidFill>
              <a:latin typeface="IranNastaliq" pitchFamily="18" charset="0"/>
              <a:cs typeface="IranNastaliq" pitchFamily="18" charset="0"/>
            </a:endParaRPr>
          </a:p>
          <a:p>
            <a:pPr rtl="1"/>
            <a:r>
              <a:rPr lang="en-US" dirty="0" smtClean="0">
                <a:solidFill>
                  <a:srgbClr val="FF0000"/>
                </a:solidFill>
              </a:rPr>
              <a:t> </a:t>
            </a:r>
            <a:endParaRPr lang="en-US" dirty="0">
              <a:solidFill>
                <a:srgbClr val="FF0000"/>
              </a:solidFill>
            </a:endParaRPr>
          </a:p>
        </p:txBody>
      </p:sp>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ransmile.com/servlets/watermark/image/f1f46923-6f79-434c-9960-baf8b984bb68/Image/test/filter/Resize,Jpeg/resize_w/225">
            <a:hlinkClick r:id="rId2"/>
          </p:cNvPr>
          <p:cNvPicPr/>
          <p:nvPr/>
        </p:nvPicPr>
        <p:blipFill>
          <a:blip r:embed="rId3"/>
          <a:srcRect/>
          <a:stretch>
            <a:fillRect/>
          </a:stretch>
        </p:blipFill>
        <p:spPr bwMode="auto">
          <a:xfrm>
            <a:off x="1600200" y="228600"/>
            <a:ext cx="6553200" cy="45720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28600" y="5011342"/>
            <a:ext cx="8915400" cy="1846659"/>
          </a:xfrm>
          <a:prstGeom prst="rect">
            <a:avLst/>
          </a:prstGeom>
        </p:spPr>
        <p:txBody>
          <a:bodyPr wrap="square">
            <a:spAutoFit/>
          </a:bodyPr>
          <a:lstStyle/>
          <a:p>
            <a:pPr algn="ctr" rtl="1"/>
            <a:r>
              <a:rPr lang="fa-IR" sz="4800" dirty="0" smtClean="0">
                <a:solidFill>
                  <a:srgbClr val="FFFF00"/>
                </a:solidFill>
                <a:latin typeface="IranNastaliq" pitchFamily="18" charset="0"/>
                <a:cs typeface="IranNastaliq" pitchFamily="18" charset="0"/>
              </a:rPr>
              <a:t>پروردگارا خواسته دلم منطقی و دست یافتنی است. من تجلی آن را به تو می سپارم و تو را شکر می کنم که در زمانی زود و به صورتی آبرومند مرا صاحب مکنت و برکت فراوان می فرمایی  </a:t>
            </a:r>
            <a:r>
              <a:rPr lang="en-US" sz="4800" dirty="0" smtClean="0">
                <a:solidFill>
                  <a:srgbClr val="FFFF00"/>
                </a:solidFill>
                <a:latin typeface="IranNastaliq" pitchFamily="18" charset="0"/>
                <a:cs typeface="IranNastaliq" pitchFamily="18" charset="0"/>
              </a:rPr>
              <a:t>...</a:t>
            </a:r>
          </a:p>
          <a:p>
            <a:pPr rtl="1"/>
            <a:r>
              <a:rPr lang="en-US" dirty="0" smtClean="0">
                <a:solidFill>
                  <a:srgbClr val="FF0000"/>
                </a:solidFill>
              </a:rPr>
              <a:t> </a:t>
            </a:r>
            <a:endParaRPr lang="en-US" dirty="0">
              <a:solidFill>
                <a:srgbClr val="FF0000"/>
              </a:solidFill>
            </a:endParaRPr>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29200" y="0"/>
            <a:ext cx="4114800" cy="576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گذشته را فراموش کنید...</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پیرای برای جمعی سخن می راند...</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لطیفه ای برای حضار تعریف کرد، همه دیوانه وار خندیدند. بعد از لحظه ای او دوباره همان لطیفه را گفت و تعداد کمتری از حضار خندیدند.</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او مجددا لطیفه را تکرار کرد تا این اینکه دیگر کسی نخندید.</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 او لبخدی زد و گفت:</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«وقتی که نمی توانید بارها و بارها به لطیفه ای یکسان بخندید، پس چرا بارها و بارها به گریه و افسوس خوردن در مورد مسئله ای مشابه ادامه می دهید».  </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800" i="0" u="none" strike="noStrike" cap="none" normalizeH="0" baseline="0" dirty="0" smtClean="0">
                <a:ln>
                  <a:noFill/>
                </a:ln>
                <a:solidFill>
                  <a:srgbClr val="002060"/>
                </a:solidFill>
                <a:effectLst/>
                <a:latin typeface="IranNastaliq" pitchFamily="18" charset="0"/>
                <a:ea typeface="Calibri" pitchFamily="34" charset="0"/>
                <a:cs typeface="IranNastaliq" pitchFamily="18" charset="0"/>
              </a:rPr>
              <a:t>گذشته را فراموش کنید، در زمان حال زندگی کنید و به جلو نگاه کنید</a:t>
            </a:r>
            <a:endParaRPr kumimoji="0" lang="fa-IR" sz="2000"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Picture 2" descr="http://iransmile.com/servlets/watermark/image/9305ab49-d691-4b60-b059-abf769607f39/Image/test/filter/Resize,Jpeg/resize_w/225">
            <a:hlinkClick r:id="rId2"/>
          </p:cNvPr>
          <p:cNvPicPr/>
          <p:nvPr/>
        </p:nvPicPr>
        <p:blipFill>
          <a:blip r:embed="rId3"/>
          <a:srcRect/>
          <a:stretch>
            <a:fillRect/>
          </a:stretch>
        </p:blipFill>
        <p:spPr bwMode="auto">
          <a:xfrm>
            <a:off x="381000" y="990600"/>
            <a:ext cx="4267200" cy="51054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800" i="0" u="none" strike="noStrike" cap="none" normalizeH="0" baseline="0" dirty="0" smtClean="0">
                <a:ln>
                  <a:noFill/>
                </a:ln>
                <a:solidFill>
                  <a:srgbClr val="FF0000"/>
                </a:solidFill>
                <a:effectLst/>
                <a:latin typeface="IranNastaliq" pitchFamily="18" charset="0"/>
                <a:ea typeface="Calibri" charset="0"/>
                <a:cs typeface="IranNastaliq" pitchFamily="18" charset="0"/>
              </a:rPr>
              <a:t>- چهار قانون کامیابی:</a:t>
            </a:r>
            <a:endParaRPr kumimoji="0" lang="en-US" sz="360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charset="0"/>
                <a:cs typeface="IranNastaliq" pitchFamily="18" charset="0"/>
              </a:rPr>
              <a:t>1-نعمت های خود را برشمار</a:t>
            </a:r>
            <a:endParaRPr kumimoji="0" lang="en-US" sz="280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charset="0"/>
                <a:cs typeface="IranNastaliq" pitchFamily="18" charset="0"/>
              </a:rPr>
              <a:t>		2-نادر بودنت را جاربزن</a:t>
            </a:r>
            <a:endParaRPr kumimoji="0" lang="en-US" sz="280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charset="0"/>
                <a:cs typeface="IranNastaliq" pitchFamily="18" charset="0"/>
              </a:rPr>
              <a:t>				3-یک مایل بیشتر از آنچه باید راه برو</a:t>
            </a:r>
            <a:endParaRPr kumimoji="0" lang="en-US" sz="280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charset="0"/>
                <a:cs typeface="IranNastaliq" pitchFamily="18" charset="0"/>
              </a:rPr>
              <a:t>						4-از نیروی انتخابت، عاقلانه استفاده کن.</a:t>
            </a:r>
            <a:endParaRPr kumimoji="0" lang="fa-IR" sz="4400" i="0" u="none" strike="noStrike" cap="none" normalizeH="0" baseline="0" dirty="0" smtClean="0">
              <a:ln>
                <a:noFill/>
              </a:ln>
              <a:solidFill>
                <a:srgbClr val="FFFF00"/>
              </a:solidFill>
              <a:effectLst/>
              <a:latin typeface="Arial" pitchFamily="34" charset="0"/>
              <a:cs typeface="Arial" pitchFamily="34" charset="0"/>
            </a:endParaRPr>
          </a:p>
        </p:txBody>
      </p:sp>
      <p:pic>
        <p:nvPicPr>
          <p:cNvPr id="5" name="Picture 4" descr="http://www.wisgoon.com/media/pin/images/o/2014/10/1/23/236x188_1412192092283511.jpg">
            <a:hlinkClick r:id="rId2"/>
          </p:cNvPr>
          <p:cNvPicPr/>
          <p:nvPr/>
        </p:nvPicPr>
        <p:blipFill>
          <a:blip r:embed="rId3"/>
          <a:srcRect/>
          <a:stretch>
            <a:fillRect/>
          </a:stretch>
        </p:blipFill>
        <p:spPr bwMode="auto">
          <a:xfrm>
            <a:off x="4114800" y="2743200"/>
            <a:ext cx="4724400" cy="3886200"/>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7885" y="0"/>
            <a:ext cx="9231887"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3600"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آنچه از روی بینش، بصیرت و سختی بدست آوری، دوامش بیشر و لذتش پایدارتر خواهد بود.</a:t>
            </a:r>
            <a:r>
              <a:rPr lang="fa-IR" sz="1200" dirty="0" smtClean="0">
                <a:solidFill>
                  <a:srgbClr val="FF0000"/>
                </a:solidFill>
                <a:latin typeface="Arial" pitchFamily="34" charset="0"/>
                <a:ea typeface="Calibri" pitchFamily="34" charset="0"/>
                <a:cs typeface="Arial" pitchFamily="34" charset="0"/>
              </a:rPr>
              <a:t>       </a:t>
            </a:r>
            <a:r>
              <a:rPr lang="fa-IR" sz="1100" dirty="0" smtClean="0">
                <a:latin typeface="Arial" pitchFamily="34" charset="0"/>
                <a:ea typeface="Calibri" pitchFamily="34" charset="0"/>
                <a:cs typeface="Arial" pitchFamily="34" charset="0"/>
              </a:rPr>
              <a:t>                         </a:t>
            </a:r>
            <a:r>
              <a:rPr kumimoji="0" lang="fa-IR" sz="3400" b="1" i="0" u="none" strike="noStrike" cap="none" normalizeH="0" baseline="0" dirty="0" smtClean="0">
                <a:ln>
                  <a:noFill/>
                </a:ln>
                <a:solidFill>
                  <a:srgbClr val="7030A0"/>
                </a:solidFill>
                <a:effectLst/>
                <a:latin typeface="IranNastaliq" pitchFamily="18" charset="0"/>
                <a:ea typeface="Calibri" pitchFamily="34" charset="0"/>
                <a:cs typeface="IranNastaliq" pitchFamily="18" charset="0"/>
              </a:rPr>
              <a:t>پس بیا و:</a:t>
            </a:r>
            <a:endParaRPr kumimoji="0" lang="en-US"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به جای تنفر ... عشق را انتخاب کن 		به جای گریه ... خنده را انتخاب کن</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به جای ویرانی ... خلاقیت را انتخاب کن 		به جای عقب نشینی ... استقامت را انتخاب کن</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به جای غیبت ... تمجید را انتخاب کن 	     	به جای بیماری ... سلامتی را انتخاب کن</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به جای دزدی ... بخشایش را انتخاب کن	</a:t>
            </a:r>
            <a:r>
              <a:rPr kumimoji="0" lang="fa-IR" sz="4000" i="0" u="none" strike="noStrike" cap="none" normalizeH="0" dirty="0" smtClean="0">
                <a:ln>
                  <a:noFill/>
                </a:ln>
                <a:solidFill>
                  <a:srgbClr val="FFFF00"/>
                </a:solidFill>
                <a:effectLst/>
                <a:latin typeface="IranNastaliq" pitchFamily="18" charset="0"/>
                <a:ea typeface="Calibri" pitchFamily="34" charset="0"/>
                <a:cs typeface="IranNastaliq" pitchFamily="18" charset="0"/>
              </a:rPr>
              <a:t>                                             </a:t>
            </a: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     به جای تاخیر ... عمل را انتخاب کن</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به جای  ایستایی ... پویایی را انتخاب کن	                                                   به جای دشنام ... ستایش را انتخاب کن</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و به جای مرگ ... زندگی را انتخاب کن.</a:t>
            </a:r>
            <a:endParaRPr kumimoji="0" lang="en-US" sz="140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iransmile.com/servlets/watermark/image/42c5daf3-8dc9-4e66-a4aa-e25011d48a44/Image/test/filter/Resize,Jpeg/resize_w/225">
            <a:hlinkClick r:id="rId2"/>
          </p:cNvPr>
          <p:cNvPicPr/>
          <p:nvPr/>
        </p:nvPicPr>
        <p:blipFill>
          <a:blip r:embed="rId3"/>
          <a:srcRect/>
          <a:stretch>
            <a:fillRect/>
          </a:stretch>
        </p:blipFill>
        <p:spPr bwMode="auto">
          <a:xfrm>
            <a:off x="152401" y="3810000"/>
            <a:ext cx="5573395" cy="30480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r>
              <a:rPr kumimoji="0" lang="fa-IR" sz="2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بعد از نماز، بزرگ ترین پاداش از آن کسانی است که دل مومنان را شاد کند. </a:t>
            </a:r>
            <a:r>
              <a:rPr kumimoji="0" lang="fa-IR" sz="1600" b="1" i="0" u="none" strike="noStrike" cap="none" normalizeH="0" baseline="0" dirty="0" smtClean="0">
                <a:ln>
                  <a:noFill/>
                </a:ln>
                <a:solidFill>
                  <a:srgbClr val="FF0000"/>
                </a:solidFill>
                <a:effectLst/>
                <a:latin typeface="Calibri" pitchFamily="34" charset="0"/>
                <a:ea typeface="Calibri" pitchFamily="34" charset="0"/>
                <a:cs typeface="Andalus" pitchFamily="2" charset="-78"/>
              </a:rPr>
              <a:t>«رسول اکرم(ص)»</a:t>
            </a:r>
            <a:endParaRPr kumimoji="0" lang="en-US" sz="1100" b="1" i="0" u="none" strike="noStrike" cap="none" normalizeH="0" baseline="0" dirty="0" smtClean="0">
              <a:ln>
                <a:noFill/>
              </a:ln>
              <a:solidFill>
                <a:srgbClr val="FF0000"/>
              </a:solidFill>
              <a:effectLst/>
              <a:latin typeface="Arial" pitchFamily="34" charset="0"/>
              <a:cs typeface="Arial" pitchFamily="34" charset="0"/>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fa-IR" sz="2600" b="1" i="0" u="none" strike="noStrike" cap="none" normalizeH="0" baseline="0" dirty="0" smtClean="0">
                <a:ln>
                  <a:noFill/>
                </a:ln>
                <a:solidFill>
                  <a:srgbClr val="7030A0"/>
                </a:solidFill>
                <a:effectLst/>
                <a:latin typeface="Calibri" pitchFamily="34" charset="0"/>
                <a:ea typeface="Calibri" pitchFamily="34" charset="0"/>
                <a:cs typeface="Arial" pitchFamily="34" charset="0"/>
              </a:rPr>
              <a:t>بعد از سلامتی، بزرگ ترین نعمت، لبخند است. </a:t>
            </a: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0000"/>
                </a:solidFill>
                <a:effectLst/>
                <a:latin typeface="Calibri" pitchFamily="34" charset="0"/>
                <a:ea typeface="Calibri" pitchFamily="34" charset="0"/>
                <a:cs typeface="Andalus" pitchFamily="2" charset="-78"/>
              </a:rPr>
              <a:t>«امیر مومنان حضرت علی(ع)» </a:t>
            </a:r>
            <a:endParaRPr kumimoji="0" lang="en-US" sz="1100" b="1" i="0" u="none" strike="noStrike" cap="none" normalizeH="0" baseline="0" dirty="0" smtClean="0">
              <a:ln>
                <a:noFill/>
              </a:ln>
              <a:solidFill>
                <a:srgbClr val="FF0000"/>
              </a:solidFill>
              <a:effectLst/>
              <a:latin typeface="Arial" pitchFamily="34" charset="0"/>
              <a:cs typeface="Arial" pitchFamily="34" charset="0"/>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fa-IR" sz="2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a-IR" sz="26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خنده بر هر درد بی درمان دواست</a:t>
            </a:r>
            <a:r>
              <a:rPr lang="fa-IR" sz="1100" b="1" dirty="0" smtClean="0">
                <a:solidFill>
                  <a:srgbClr val="FFFF00"/>
                </a:solidFill>
                <a:latin typeface="Arial" pitchFamily="34" charset="0"/>
                <a:ea typeface="Calibri" pitchFamily="34" charset="0"/>
                <a:cs typeface="Arial" pitchFamily="34" charset="0"/>
              </a:rPr>
              <a:t>      </a:t>
            </a:r>
            <a:r>
              <a:rPr kumimoji="0" lang="fa-IR" sz="26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 هر که می خندد، ثناگوی خداست.</a:t>
            </a:r>
            <a:endParaRPr kumimoji="0" lang="fa-IR" sz="1800" b="1" i="0" u="none" strike="noStrike" cap="none" normalizeH="0" baseline="0" dirty="0" smtClean="0">
              <a:ln>
                <a:noFill/>
              </a:ln>
              <a:solidFill>
                <a:srgbClr val="FFFF00"/>
              </a:solidFill>
              <a:effectLst/>
              <a:latin typeface="Arial" pitchFamily="34" charset="0"/>
              <a:cs typeface="Arial" pitchFamily="34" charset="0"/>
            </a:endParaRPr>
          </a:p>
        </p:txBody>
      </p:sp>
      <p:pic>
        <p:nvPicPr>
          <p:cNvPr id="3" name="ncode_imageresizer_container_4" descr="http://askdin.com/gallery/images/20204/1__________.jpg"/>
          <p:cNvPicPr/>
          <p:nvPr/>
        </p:nvPicPr>
        <p:blipFill>
          <a:blip r:embed="rId2"/>
          <a:srcRect/>
          <a:stretch>
            <a:fillRect/>
          </a:stretch>
        </p:blipFill>
        <p:spPr bwMode="auto">
          <a:xfrm>
            <a:off x="762000" y="2012766"/>
            <a:ext cx="6629400" cy="4540434"/>
          </a:xfrm>
          <a:prstGeom prst="rect">
            <a:avLst/>
          </a:prstGeom>
          <a:solidFill>
            <a:srgbClr val="FFFFFF">
              <a:shade val="85000"/>
            </a:srgbClr>
          </a:solidFill>
          <a:ln w="190500" cap="rnd">
            <a:solidFill>
              <a:schemeClr val="accent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حرف مرد یکی است</a:t>
            </a:r>
            <a:r>
              <a:rPr kumimoji="0" lang="fa-IR"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(این داستان</a:t>
            </a:r>
            <a:r>
              <a:rPr kumimoji="0" lang="fa-IR" b="1" i="0" u="none" strike="noStrike" cap="none" normalizeH="0" dirty="0" smtClean="0">
                <a:ln>
                  <a:noFill/>
                </a:ln>
                <a:solidFill>
                  <a:srgbClr val="FF0000"/>
                </a:solidFill>
                <a:effectLst/>
                <a:latin typeface="Times New Roman" pitchFamily="18" charset="0"/>
                <a:ea typeface="MS Mincho" pitchFamily="49" charset="-128"/>
                <a:cs typeface="B Nazanin" pitchFamily="2" charset="-78"/>
              </a:rPr>
              <a:t> همه می دانند که)</a:t>
            </a:r>
            <a:r>
              <a:rPr kumimoji="0" lang="fa-IR"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rgbClr val="7030A0"/>
                </a:solidFill>
                <a:effectLst/>
                <a:latin typeface="Times New Roman" pitchFamily="18" charset="0"/>
                <a:ea typeface="MS Mincho" pitchFamily="49" charset="-128"/>
                <a:cs typeface="B Zar" pitchFamily="2" charset="-78"/>
              </a:rPr>
              <a:t>از ملا نصرالدین</a:t>
            </a:r>
            <a:r>
              <a:rPr kumimoji="0" lang="fa-IR" b="1" i="0" u="none" strike="noStrike" cap="none" normalizeH="0" dirty="0" smtClean="0">
                <a:ln>
                  <a:noFill/>
                </a:ln>
                <a:solidFill>
                  <a:srgbClr val="7030A0"/>
                </a:solidFill>
                <a:effectLst/>
                <a:latin typeface="Times New Roman" pitchFamily="18" charset="0"/>
                <a:ea typeface="MS Mincho" pitchFamily="49" charset="-128"/>
                <a:cs typeface="B Zar" pitchFamily="2" charset="-78"/>
              </a:rPr>
              <a:t> </a:t>
            </a:r>
            <a:r>
              <a:rPr kumimoji="0" lang="fa-IR" b="1" i="0" u="none" strike="noStrike" cap="none" normalizeH="0" baseline="0" dirty="0" smtClean="0">
                <a:ln>
                  <a:noFill/>
                </a:ln>
                <a:solidFill>
                  <a:srgbClr val="7030A0"/>
                </a:solidFill>
                <a:effectLst/>
                <a:latin typeface="Times New Roman" pitchFamily="18" charset="0"/>
                <a:ea typeface="MS Mincho" pitchFamily="49" charset="-128"/>
                <a:cs typeface="B Zar" pitchFamily="2" charset="-78"/>
              </a:rPr>
              <a:t>پرسیدند چند سال سن داری؟ گفت چهل سال. ده سال دیگر باز از او پرسیدند چند سال سن داری؟ ملا دوباره جواب داد، چهل سال. به ملا گفتند ده سال پیش هم همین جواب رادادِی، ملا گفت: پنجاه سال دیگر هم بپرسید همین جواب را خواهید شنید. چرا که حرف مرد یکی است.</a:t>
            </a:r>
            <a:endParaRPr kumimoji="0" lang="en-US" sz="900" b="1" i="0" u="none" strike="noStrike" cap="none" normalizeH="0" baseline="0" dirty="0" smtClean="0">
              <a:ln>
                <a:noFill/>
              </a:ln>
              <a:solidFill>
                <a:srgbClr val="7030A0"/>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B Zar" pitchFamily="2" charset="-78"/>
              </a:rPr>
              <a:t>اندرز:</a:t>
            </a:r>
            <a:endParaRPr kumimoji="0" lang="en-US" sz="1050" b="1" i="0" u="none" strike="noStrike" cap="none" normalizeH="0" baseline="0" dirty="0" smtClean="0">
              <a:ln>
                <a:noFill/>
              </a:ln>
              <a:solidFill>
                <a:srgbClr val="FF0000"/>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rgbClr val="7030A0"/>
                </a:solidFill>
                <a:effectLst/>
                <a:latin typeface="Times New Roman" pitchFamily="18" charset="0"/>
                <a:ea typeface="MS Mincho" pitchFamily="49" charset="-128"/>
                <a:cs typeface="B Zar" pitchFamily="2" charset="-78"/>
              </a:rPr>
              <a:t>استقامت در امر حق مطلوب است، نه در امر باطل و ناحق، پس انسان هرگاه دید که به امر باطلی عادت کرده که موجب خسران دنیا وآخرت است باید به فوریت آن را ترک کند، نه آنکه با توجه به بطلان عمل و زشتی رفتار، اصرار بر ادامه آن کار داشته باشد، مثل ترک بعضی از واجبات دین و وظایفی که به عهده داریم و... . بنابر این باتوجه به آگاهی که نسبت به خطا های خود داریم ولی باز مرتکب آن خطاها می شویم، بار گناهان خود را چند برابر می کنیم.  </a:t>
            </a:r>
            <a:endParaRPr kumimoji="0" lang="fa-IR" sz="1200" b="1" i="0" u="none" strike="noStrike" cap="none" normalizeH="0" baseline="0" dirty="0" smtClean="0">
              <a:ln>
                <a:noFill/>
              </a:ln>
              <a:solidFill>
                <a:srgbClr val="7030A0"/>
              </a:solidFill>
              <a:effectLst/>
              <a:latin typeface="Arial" pitchFamily="34" charset="0"/>
              <a:cs typeface="B Zar" pitchFamily="2" charset="-78"/>
            </a:endParaRPr>
          </a:p>
        </p:txBody>
      </p:sp>
      <p:pic>
        <p:nvPicPr>
          <p:cNvPr id="6" name="irc_mi" descr="http://nagsh.ir/media/k2/items/cache/8835fed4de3847a26822c5cc338a0cab_XL.jpg">
            <a:hlinkClick r:id="rId2"/>
          </p:cNvPr>
          <p:cNvPicPr/>
          <p:nvPr/>
        </p:nvPicPr>
        <p:blipFill>
          <a:blip r:embed="rId3"/>
          <a:srcRect/>
          <a:stretch>
            <a:fillRect/>
          </a:stretch>
        </p:blipFill>
        <p:spPr bwMode="auto">
          <a:xfrm>
            <a:off x="1371600" y="2895600"/>
            <a:ext cx="5542280" cy="3733800"/>
          </a:xfrm>
          <a:prstGeom prst="ellipse">
            <a:avLst/>
          </a:prstGeom>
          <a:ln>
            <a:solidFill>
              <a:srgbClr val="FF0000"/>
            </a:solidFill>
          </a:ln>
          <a:effectLst>
            <a:softEdge rad="112500"/>
          </a:effectLst>
          <a:scene3d>
            <a:camera prst="obliqueBottomRight"/>
            <a:lightRig rig="threePt" dir="t"/>
          </a:scene3d>
        </p:spPr>
      </p:pic>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
            <a:ext cx="9144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حدیث:</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-قال رسول ا...(ص) عن امیر المومنین علی (ع):</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رسول خدا (ص) به امیرمومنان علی (ع) فرمودند:</a:t>
            </a:r>
            <a:endParaRPr kumimoji="0" lang="en-US" sz="1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یا علی ترید ست مِاَةٍ الف کلمه، او ست مِاَةٍ الف شاة، او ست مِاَةٍ الف دینار.</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ای علی آیا دوست داری شش هزار کلمه به تو بیاموزم یا شش هزار گوسفند به تو دهم یا شش هزار دینار به تو دهم.</a:t>
            </a:r>
            <a:endParaRPr kumimoji="0" lang="en-US" sz="1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-فقال علی (ع): یا رسول ا...(ص)، ارید ست مِاَةٍ الف کلمه.</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حضرت علی (ع) فرمودند شش هزار کلمه را به من بیاموز(من تشنه آموختن هستم و آموختن را با دنیا عوض نخواهم کرد).</a:t>
            </a:r>
            <a:endParaRPr kumimoji="0" lang="en-US" sz="1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-فقال رسول ا...(ص): یا علی اجمع ست مِاَةٍ الف کلمه فی ست کلمات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رسول خدا (ص) فرمودند: </a:t>
            </a:r>
            <a:r>
              <a:rPr kumimoji="0" lang="fa-IR"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ای علی شش هزار کلمه را در شش کلمه(جمله)خلاصه می کنم.</a:t>
            </a:r>
            <a:endParaRPr kumimoji="0" lang="fa-IR" sz="2800" b="0" i="0" u="none" strike="noStrike" cap="none" normalizeH="0" baseline="0" dirty="0" smtClean="0">
              <a:ln>
                <a:noFill/>
              </a:ln>
              <a:solidFill>
                <a:srgbClr val="7030A0"/>
              </a:solidFill>
              <a:effectLst/>
              <a:latin typeface="Arial" pitchFamily="34" charset="0"/>
              <a:cs typeface="Arial" pitchFamily="34" charset="0"/>
            </a:endParaRPr>
          </a:p>
        </p:txBody>
      </p:sp>
      <p:pic>
        <p:nvPicPr>
          <p:cNvPr id="3" name="irc_mi" descr="http://pic.ayehayeentezar.com/wp-content/uploads/2015/09/08194444473318095813.jpg">
            <a:hlinkClick r:id="rId2"/>
          </p:cNvPr>
          <p:cNvPicPr/>
          <p:nvPr/>
        </p:nvPicPr>
        <p:blipFill>
          <a:blip r:embed="rId3"/>
          <a:srcRect/>
          <a:stretch>
            <a:fillRect/>
          </a:stretch>
        </p:blipFill>
        <p:spPr bwMode="auto">
          <a:xfrm>
            <a:off x="1066801" y="2667000"/>
            <a:ext cx="5238751" cy="4114800"/>
          </a:xfrm>
          <a:prstGeom prst="rect">
            <a:avLst/>
          </a:prstGeom>
          <a:noFill/>
          <a:ln w="9525">
            <a:noFill/>
            <a:miter lim="800000"/>
            <a:headEnd/>
            <a:tailEnd/>
          </a:ln>
        </p:spPr>
      </p:pic>
    </p:spTree>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75962"/>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1-اذا رایت الناس یشتغلون بالنوافل</a:t>
            </a: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0070C0"/>
                </a:solidFill>
                <a:effectLst/>
                <a:latin typeface="Times New Roman" pitchFamily="18" charset="0"/>
                <a:ea typeface="MS Mincho" pitchFamily="49" charset="-128"/>
                <a:cs typeface="B Nazanin" pitchFamily="2" charset="-78"/>
              </a:rPr>
              <a:t>زمانی که دیدی مردم به امور مستحبات وغیر واجب مشغولند</a:t>
            </a:r>
            <a:r>
              <a:rPr kumimoji="0" lang="fa-IR" sz="2400" b="1" i="0" u="none" strike="noStrike" cap="none" normalizeH="0" baseline="0" dirty="0" smtClean="0">
                <a:ln>
                  <a:noFill/>
                </a:ln>
                <a:solidFill>
                  <a:srgbClr val="0070C0"/>
                </a:solidFill>
                <a:effectLst/>
                <a:latin typeface="Times New Roman" pitchFamily="18" charset="0"/>
                <a:ea typeface="MS Mincho" pitchFamily="49" charset="-128"/>
                <a:cs typeface="B Nazanin" pitchFamily="2" charset="-78"/>
              </a:rPr>
              <a:t>            </a:t>
            </a:r>
            <a:endParaRPr kumimoji="0" lang="en-US"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a:t>
            </a:r>
            <a:r>
              <a:rPr kumimoji="0" lang="fa-IR"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a:t>
            </a: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فاشتغل انت بالفرائض.</a:t>
            </a: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sz="2400" b="1" i="0" u="none" strike="noStrike" cap="none" normalizeH="0" dirty="0" smtClean="0">
                <a:ln>
                  <a:noFill/>
                </a:ln>
                <a:solidFill>
                  <a:srgbClr val="FFFF00"/>
                </a:solidFill>
                <a:effectLst/>
                <a:latin typeface="Times New Roman" pitchFamily="18" charset="0"/>
                <a:ea typeface="MS Mincho" pitchFamily="49" charset="-128"/>
                <a:cs typeface="B Nazanin" pitchFamily="2" charset="-78"/>
              </a:rPr>
              <a:t> </a:t>
            </a: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تو به امور واجبات خود بپرداز.</a:t>
            </a:r>
            <a:r>
              <a:rPr kumimoji="0" lang="fa-IR" sz="24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r>
              <a:rPr kumimoji="0" lang="ar-SA" sz="24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endParaRPr kumimoji="0" lang="en-US"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2-</a:t>
            </a: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اذا رایت الناس یشتغلون بکثر</a:t>
            </a: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ة</a:t>
            </a: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العمل </a:t>
            </a:r>
            <a:r>
              <a:rPr kumimoji="0" lang="fa-IR"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0070C0"/>
                </a:solidFill>
                <a:effectLst/>
                <a:latin typeface="Times New Roman" pitchFamily="18" charset="0"/>
                <a:ea typeface="MS Mincho" pitchFamily="49" charset="-128"/>
                <a:cs typeface="B Nazanin" pitchFamily="2" charset="-78"/>
              </a:rPr>
              <a:t>زمانی که دیدی مردم به زیادی عمل مشغولند</a:t>
            </a:r>
            <a:endParaRPr kumimoji="0" lang="en-US"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a:t>
            </a:r>
            <a:r>
              <a:rPr kumimoji="0" lang="fa-IR" sz="24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فاشتغل انت بصفوة العمل.</a:t>
            </a:r>
            <a:r>
              <a:rPr kumimoji="0" lang="fa-IR"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تو به ارزشمند بودن عمل مشغول شو نه زیادی عمل .</a:t>
            </a:r>
            <a:r>
              <a:rPr kumimoji="0" lang="fa-IR" sz="24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endParaRPr kumimoji="0" lang="en-US"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3</a:t>
            </a:r>
            <a:r>
              <a:rPr kumimoji="0" lang="ar-SA" sz="24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a:t>
            </a: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اذا رایت الناس یشتغلون بعیوب الناس</a:t>
            </a:r>
            <a:r>
              <a:rPr kumimoji="0" lang="fa-IR" sz="24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0070C0"/>
                </a:solidFill>
                <a:effectLst/>
                <a:latin typeface="Times New Roman" pitchFamily="18" charset="0"/>
                <a:ea typeface="MS Mincho" pitchFamily="49" charset="-128"/>
                <a:cs typeface="B Nazanin" pitchFamily="2" charset="-78"/>
              </a:rPr>
              <a:t>زمانی که دیدی مردم به عیب گرفتن از یکدیگر مشغولند</a:t>
            </a:r>
            <a:endParaRPr kumimoji="0" lang="en-US"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a:t>
            </a:r>
            <a:r>
              <a:rPr kumimoji="0" lang="fa-IR"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a:t>
            </a:r>
            <a:r>
              <a:rPr kumimoji="0" lang="ar-SA"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فاشتغل انت</a:t>
            </a:r>
            <a:r>
              <a:rPr kumimoji="0" lang="fa-IR" sz="24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بعیوب نفسک.</a:t>
            </a:r>
            <a:r>
              <a:rPr kumimoji="0" lang="fa-IR"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تو به عیوب (عیب های) خود مشغول شو(عیوب خود را در نظر آور).</a:t>
            </a:r>
            <a:r>
              <a:rPr kumimoji="0" lang="fa-IR" sz="24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endParaRPr kumimoji="0" lang="en-US" b="0" i="0" u="none" strike="noStrike" cap="none" normalizeH="0" baseline="0" dirty="0" smtClean="0">
              <a:ln>
                <a:noFill/>
              </a:ln>
              <a:solidFill>
                <a:srgbClr val="C00000"/>
              </a:solidFill>
              <a:effectLst/>
              <a:latin typeface="Arial" pitchFamily="34" charset="0"/>
              <a:cs typeface="Arial" pitchFamily="34" charset="0"/>
            </a:endParaRPr>
          </a:p>
        </p:txBody>
      </p:sp>
      <p:pic>
        <p:nvPicPr>
          <p:cNvPr id="7" name="Picture 6" descr="ÇیøÇã ÝÇØãیøå ÊÓáیÊ ÈÇÏ">
            <a:hlinkClick r:id="rId2" tgtFrame="&quot;_blank&quot;"/>
          </p:cNvPr>
          <p:cNvPicPr/>
          <p:nvPr/>
        </p:nvPicPr>
        <p:blipFill>
          <a:blip r:embed="rId3"/>
          <a:srcRect/>
          <a:stretch>
            <a:fillRect/>
          </a:stretch>
        </p:blipFill>
        <p:spPr bwMode="auto">
          <a:xfrm>
            <a:off x="762000" y="2617470"/>
            <a:ext cx="5257800" cy="3859530"/>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4- اذا رایت الناس یشتغلون بعمل الدنیا</a:t>
            </a:r>
            <a:r>
              <a:rPr kumimoji="0" lang="fa-IR" sz="16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زمانی که دیدی مردم به امور دنیای خود مشغولند</a:t>
            </a:r>
            <a:endParaRPr kumimoji="0" lang="en-US" sz="1600" b="0" i="0" u="none" strike="noStrike" cap="none" normalizeH="0" baseline="0" dirty="0" smtClean="0">
              <a:ln>
                <a:noFill/>
              </a:ln>
              <a:solidFill>
                <a:srgbClr val="7030A0"/>
              </a:solidFill>
              <a:effectLst/>
              <a:latin typeface="Arial" pitchFamily="34" charset="0"/>
              <a:cs typeface="Arial" pitchFamily="34" charset="0"/>
            </a:endParaRPr>
          </a:p>
          <a:p>
            <a:pPr lvl="0" algn="just" rtl="1" eaLnBrk="0" hangingPunct="0"/>
            <a:r>
              <a:rPr kumimoji="0" lang="ar-SA" sz="20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a:t>
            </a: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ar-SA"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فاشتغل انت</a:t>
            </a: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بعمل الاخره</a:t>
            </a:r>
            <a:r>
              <a:rPr kumimoji="0" lang="fa-IR" sz="16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sz="16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تو به امور آخرت خود بپرداز</a:t>
            </a:r>
            <a:r>
              <a:rPr lang="fa-IR" sz="1600" b="1" dirty="0" smtClean="0">
                <a:solidFill>
                  <a:srgbClr val="C00000"/>
                </a:solidFill>
                <a:latin typeface="Times New Roman" pitchFamily="18" charset="0"/>
                <a:ea typeface="MS Mincho" pitchFamily="49" charset="-128"/>
                <a:cs typeface="B Nazanin" pitchFamily="2" charset="-78"/>
              </a:rPr>
              <a:t>(به فکر توشه آخرت باش)</a:t>
            </a:r>
            <a:r>
              <a:rPr kumimoji="0" lang="fa-IR" sz="16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a:t>
            </a:r>
            <a:r>
              <a:rPr kumimoji="0" lang="fa-IR" sz="20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5</a:t>
            </a: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اذا رایت الناس یشتغلون بتزیین الدنیا</a:t>
            </a:r>
            <a:r>
              <a:rPr kumimoji="0" lang="fa-IR" sz="16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زمانی که دیدی مردم به زر وزیور (تزیین) دنیای خود مشغولند</a:t>
            </a:r>
            <a:endParaRPr kumimoji="0" lang="en-US" sz="1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a:t>
            </a: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a:t>
            </a:r>
            <a:r>
              <a:rPr kumimoji="0" lang="ar-SA"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فاشتغل انت</a:t>
            </a: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بتزیین الاخره.</a:t>
            </a:r>
            <a:r>
              <a:rPr kumimoji="0" lang="fa-IR" sz="16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sz="16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تو به تزیین وزیبا سازی آخرت خود مشغول شو.</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6</a:t>
            </a:r>
            <a:r>
              <a:rPr kumimoji="0" lang="fa-IR" sz="2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-اذا رایت الناس یتوسلون بالخلق</a:t>
            </a:r>
            <a:r>
              <a:rPr kumimoji="0" lang="fa-IR" sz="1600" b="1" i="0" u="none" strike="noStrike" cap="none" normalizeH="0" baseline="0" dirty="0" smtClean="0">
                <a:ln>
                  <a:noFill/>
                </a:ln>
                <a:solidFill>
                  <a:srgbClr val="FF0000"/>
                </a:solidFill>
                <a:effectLst/>
                <a:latin typeface="Times New Roman" pitchFamily="18" charset="0"/>
                <a:ea typeface="MS Mincho" pitchFamily="49" charset="-128"/>
                <a:cs typeface="B Nazanin" pitchFamily="2" charset="-78"/>
              </a:rPr>
              <a:t>                        </a:t>
            </a:r>
            <a:r>
              <a:rPr kumimoji="0" lang="fa-IR" sz="1600" b="1" i="0" u="none" strike="noStrike" cap="none" normalizeH="0" baseline="0" dirty="0" smtClean="0">
                <a:ln>
                  <a:noFill/>
                </a:ln>
                <a:solidFill>
                  <a:srgbClr val="7030A0"/>
                </a:solidFill>
                <a:effectLst/>
                <a:latin typeface="Times New Roman" pitchFamily="18" charset="0"/>
                <a:ea typeface="MS Mincho" pitchFamily="49" charset="-128"/>
                <a:cs typeface="B Nazanin" pitchFamily="2" charset="-78"/>
              </a:rPr>
              <a:t>زمانی که دیدی مردم درتنگدستی ونیاز به خلق خدا متوسل  می شوند</a:t>
            </a:r>
            <a:endParaRPr kumimoji="0" lang="en-US" sz="16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a:t>
            </a: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 </a:t>
            </a:r>
            <a:r>
              <a:rPr kumimoji="0" lang="ar-SA"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فتوسل انت بالخالق</a:t>
            </a:r>
            <a:r>
              <a:rPr kumimoji="0" lang="fa-IR" sz="2000" b="1"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a:t>
            </a:r>
            <a:r>
              <a:rPr kumimoji="0" lang="fa-IR" sz="1600" b="1" i="0" u="none" strike="noStrike" cap="none" normalizeH="0" baseline="0" dirty="0" smtClean="0">
                <a:ln>
                  <a:noFill/>
                </a:ln>
                <a:solidFill>
                  <a:srgbClr val="FFFF00"/>
                </a:solidFill>
                <a:effectLst/>
                <a:latin typeface="Times New Roman" pitchFamily="18" charset="0"/>
                <a:ea typeface="MS Mincho" pitchFamily="49" charset="-128"/>
                <a:cs typeface="B Nazanin" pitchFamily="2" charset="-78"/>
              </a:rPr>
              <a:t>                                                </a:t>
            </a:r>
            <a:r>
              <a:rPr kumimoji="0" lang="fa-IR" sz="16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تو در تمام امور به خالق خود متوسل شو.</a:t>
            </a:r>
            <a:r>
              <a:rPr kumimoji="0" lang="fa-IR" sz="2000" b="1" i="0" u="none" strike="noStrike" cap="none" normalizeH="0" baseline="0" dirty="0" smtClean="0">
                <a:ln>
                  <a:noFill/>
                </a:ln>
                <a:solidFill>
                  <a:srgbClr val="C00000"/>
                </a:solidFill>
                <a:effectLst/>
                <a:latin typeface="Times New Roman" pitchFamily="18" charset="0"/>
                <a:ea typeface="MS Mincho" pitchFamily="49" charset="-128"/>
                <a:cs typeface="B Nazanin" pitchFamily="2" charset="-78"/>
              </a:rPr>
              <a:t>        </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ttp://nmedia.afs-cdn.ir/v1/image/2eAOHOfhVtnspWOr_ACm8v_GB9RollTrGoPFHbfDdgm7WRcOXTFeoQ/s/w535/"/>
          <p:cNvPicPr/>
          <p:nvPr/>
        </p:nvPicPr>
        <p:blipFill>
          <a:blip r:embed="rId2"/>
          <a:srcRect/>
          <a:stretch>
            <a:fillRect/>
          </a:stretch>
        </p:blipFill>
        <p:spPr bwMode="auto">
          <a:xfrm>
            <a:off x="1676401" y="2286000"/>
            <a:ext cx="5224145" cy="4114800"/>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239000" y="609600"/>
            <a:ext cx="152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8000" i="0" u="none" strike="noStrike" cap="none" normalizeH="0" baseline="0" dirty="0" smtClean="0">
                <a:ln>
                  <a:noFill/>
                </a:ln>
                <a:solidFill>
                  <a:srgbClr val="FF0000"/>
                </a:solidFill>
                <a:effectLst/>
                <a:latin typeface="IranNastaliq" pitchFamily="18" charset="0"/>
                <a:cs typeface="IranNastaliq" pitchFamily="18" charset="0"/>
              </a:rPr>
              <a:t>پیام</a:t>
            </a:r>
            <a:r>
              <a:rPr kumimoji="0" lang="fa-IR" sz="8000" i="0" u="none" strike="noStrike" cap="none" normalizeH="0" dirty="0" smtClean="0">
                <a:ln>
                  <a:noFill/>
                </a:ln>
                <a:solidFill>
                  <a:srgbClr val="FF0000"/>
                </a:solidFill>
                <a:effectLst/>
                <a:latin typeface="IranNastaliq" pitchFamily="18" charset="0"/>
                <a:cs typeface="IranNastaliq" pitchFamily="18" charset="0"/>
              </a:rPr>
              <a:t> های مشاوره ای:</a:t>
            </a:r>
            <a:endParaRPr kumimoji="0" lang="fa-IR" sz="7200" i="0" u="none" strike="noStrike" cap="none" normalizeH="0" baseline="0" dirty="0" smtClean="0">
              <a:ln>
                <a:noFill/>
              </a:ln>
              <a:solidFill>
                <a:srgbClr val="7030A0"/>
              </a:solidFill>
              <a:effectLst/>
              <a:latin typeface="Arial" pitchFamily="34" charset="0"/>
              <a:cs typeface="Arial" pitchFamily="34" charset="0"/>
            </a:endParaRPr>
          </a:p>
        </p:txBody>
      </p:sp>
      <p:pic>
        <p:nvPicPr>
          <p:cNvPr id="4" name="Picture 3" descr="JJJW_17011.jpg"/>
          <p:cNvPicPr>
            <a:picLocks noChangeAspect="1"/>
          </p:cNvPicPr>
          <p:nvPr/>
        </p:nvPicPr>
        <p:blipFill>
          <a:blip r:embed="rId2"/>
          <a:stretch>
            <a:fillRect/>
          </a:stretch>
        </p:blipFill>
        <p:spPr>
          <a:xfrm>
            <a:off x="0" y="0"/>
            <a:ext cx="9143999" cy="6858000"/>
          </a:xfrm>
          <a:prstGeom prst="rect">
            <a:avLst/>
          </a:prstGeom>
        </p:spPr>
      </p:pic>
      <p:sp>
        <p:nvSpPr>
          <p:cNvPr id="5" name="Rectangle 4"/>
          <p:cNvSpPr>
            <a:spLocks noChangeArrowheads="1"/>
          </p:cNvSpPr>
          <p:nvPr/>
        </p:nvSpPr>
        <p:spPr bwMode="auto">
          <a:xfrm>
            <a:off x="0" y="54864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a:r>
              <a:rPr lang="fa-IR" sz="2400" b="1" dirty="0" smtClean="0">
                <a:solidFill>
                  <a:srgbClr val="002060"/>
                </a:solidFill>
                <a:latin typeface="IranNastaliq" pitchFamily="18" charset="0"/>
                <a:ea typeface="Calibri" pitchFamily="34" charset="0"/>
                <a:cs typeface="IranNastaliq" pitchFamily="18" charset="0"/>
              </a:rPr>
              <a:t>تهیه کننده:</a:t>
            </a:r>
          </a:p>
          <a:p>
            <a:pPr lvl="0" algn="justLow" rtl="1"/>
            <a:r>
              <a:rPr lang="fa-IR" sz="2400" b="1" dirty="0" smtClean="0">
                <a:solidFill>
                  <a:srgbClr val="FF0000"/>
                </a:solidFill>
                <a:latin typeface="IranNastaliq" pitchFamily="18" charset="0"/>
                <a:cs typeface="IranNastaliq" pitchFamily="18" charset="0"/>
              </a:rPr>
              <a:t>حجت اله زارع – </a:t>
            </a:r>
            <a:r>
              <a:rPr lang="fa-IR" sz="2400" b="1" dirty="0" smtClean="0">
                <a:solidFill>
                  <a:srgbClr val="7030A0"/>
                </a:solidFill>
                <a:latin typeface="IranNastaliq" pitchFamily="18" charset="0"/>
                <a:cs typeface="IranNastaliq" pitchFamily="18" charset="0"/>
              </a:rPr>
              <a:t>حراست آموزشکده فنی مرودشت</a:t>
            </a:r>
          </a:p>
          <a:p>
            <a:pPr lvl="0" algn="justLow" rtl="1"/>
            <a:r>
              <a:rPr lang="fa-IR" sz="2400" b="1" dirty="0" smtClean="0">
                <a:solidFill>
                  <a:srgbClr val="7030A0"/>
                </a:solidFill>
                <a:latin typeface="IranNastaliq" pitchFamily="18" charset="0"/>
                <a:cs typeface="IranNastaliq" pitchFamily="18" charset="0"/>
              </a:rPr>
              <a:t>اسفند ماه 1394</a:t>
            </a:r>
            <a:endParaRPr kumimoji="0" lang="fa-IR" sz="2400" i="0" u="none" strike="noStrike" cap="none" normalizeH="0" baseline="0" dirty="0" smtClean="0">
              <a:ln>
                <a:noFill/>
              </a:ln>
              <a:solidFill>
                <a:srgbClr val="7030A0"/>
              </a:solidFill>
              <a:effectLst/>
              <a:latin typeface="Arial" pitchFamily="34" charset="0"/>
              <a:cs typeface="Arial" pitchFamily="34" charset="0"/>
            </a:endParaRPr>
          </a:p>
        </p:txBody>
      </p:sp>
      <p:sp>
        <p:nvSpPr>
          <p:cNvPr id="6" name="Rectangle 5"/>
          <p:cNvSpPr/>
          <p:nvPr/>
        </p:nvSpPr>
        <p:spPr>
          <a:xfrm>
            <a:off x="6179727" y="3276600"/>
            <a:ext cx="2964273" cy="1107996"/>
          </a:xfrm>
          <a:prstGeom prst="rect">
            <a:avLst/>
          </a:prstGeom>
        </p:spPr>
        <p:txBody>
          <a:bodyPr wrap="none">
            <a:spAutoFit/>
          </a:bodyPr>
          <a:lstStyle/>
          <a:p>
            <a:pPr lvl="0" algn="justLow" rtl="1"/>
            <a:r>
              <a:rPr lang="fa-IR" sz="6600" dirty="0" smtClean="0">
                <a:solidFill>
                  <a:srgbClr val="FF0000"/>
                </a:solidFill>
                <a:latin typeface="IranNastaliq" pitchFamily="18" charset="0"/>
                <a:cs typeface="IranNastaliq" pitchFamily="18" charset="0"/>
              </a:rPr>
              <a:t>پیام های مشاوره ای 1</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1"/>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((ذکر الله راس مال کل مومن، وربحه السلامه من الشیطان)).</a:t>
            </a:r>
            <a:endParaRPr kumimoji="0" lang="en-US" sz="9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000" b="0" i="0" u="none" strike="noStrike" cap="none" normalizeH="0" baseline="0" dirty="0" smtClean="0">
                <a:ln>
                  <a:noFill/>
                </a:ln>
                <a:solidFill>
                  <a:srgbClr val="0070C0"/>
                </a:solidFill>
                <a:effectLst/>
                <a:latin typeface="IranNastaliq" pitchFamily="18" charset="0"/>
                <a:ea typeface="Calibri" pitchFamily="34" charset="0"/>
                <a:cs typeface="IranNastaliq" pitchFamily="18" charset="0"/>
              </a:rPr>
              <a:t>یاد خدا سرمایه هر مومنی است و سود آن سلامت از شر شیطان است.</a:t>
            </a:r>
            <a:r>
              <a:rPr kumimoji="0" lang="fa-IR" sz="4000" b="1" i="0" u="none" strike="noStrike" cap="none" normalizeH="0" baseline="0" dirty="0" smtClean="0">
                <a:ln>
                  <a:noFill/>
                </a:ln>
                <a:solidFill>
                  <a:srgbClr val="0070C0"/>
                </a:solidFill>
                <a:effectLst/>
                <a:latin typeface="IranNastaliq" pitchFamily="18" charset="0"/>
                <a:ea typeface="Calibri" pitchFamily="34" charset="0"/>
                <a:cs typeface="IranNastaliq" pitchFamily="18" charset="0"/>
              </a:rPr>
              <a:t> </a:t>
            </a:r>
            <a:r>
              <a:rPr kumimoji="0" lang="fa-IR" sz="4000" b="0" i="0" u="none" strike="noStrike" cap="none" normalizeH="0" baseline="0" dirty="0" smtClean="0">
                <a:ln>
                  <a:noFill/>
                </a:ln>
                <a:solidFill>
                  <a:srgbClr val="0070C0"/>
                </a:solidFill>
                <a:effectLst/>
                <a:latin typeface="IranNastaliq" pitchFamily="18" charset="0"/>
                <a:ea typeface="Calibri" pitchFamily="34" charset="0"/>
                <a:cs typeface="IranNastaliq" pitchFamily="18" charset="0"/>
              </a:rPr>
              <a:t>(امام علی ع)</a:t>
            </a:r>
            <a:endParaRPr kumimoji="0" lang="en-US" sz="9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4000" b="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     ذکر آرد فکر را در اهتزاز		ذکر را خورشید این افسرده ساز</a:t>
            </a:r>
            <a:endParaRPr kumimoji="0" lang="en-US" sz="9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4000" b="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       اینقدر گفتیم   باقی  فکر  کن		     فکر اگر جامد   بود    رو     ذکر      کن</a:t>
            </a:r>
            <a:endParaRPr kumimoji="0" lang="en-US" sz="9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4000" b="0"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         ذکر      گو تا      فکر    رو   بالا    کند		        ذکر گفتن      فکر    را    والا          کند</a:t>
            </a:r>
            <a:endParaRPr kumimoji="0" lang="fa-IR" sz="12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3" name="irc_mi" descr="http://www.ayehayeentezar.com/gallery/images/50650436880035652391.gif">
            <a:hlinkClick r:id="rId2"/>
          </p:cNvPr>
          <p:cNvPicPr/>
          <p:nvPr/>
        </p:nvPicPr>
        <p:blipFill>
          <a:blip r:embed="rId3"/>
          <a:srcRect/>
          <a:stretch>
            <a:fillRect/>
          </a:stretch>
        </p:blipFill>
        <p:spPr bwMode="auto">
          <a:xfrm>
            <a:off x="1981200" y="3352800"/>
            <a:ext cx="5105400" cy="32766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هرگاه که به هر دلیلی برای خودت اظهار تاسف می کنی به یاد داشته باش که:</a:t>
            </a:r>
            <a:endParaRPr kumimoji="0" lang="en-US" sz="110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7030A0"/>
                </a:solidFill>
                <a:effectLst/>
                <a:latin typeface="IranNastaliq" pitchFamily="18" charset="0"/>
                <a:ea typeface="Calibri" pitchFamily="34" charset="0"/>
                <a:cs typeface="IranNastaliq" pitchFamily="18" charset="0"/>
              </a:rPr>
              <a:t>- تا زمانی که کفش نداشتم، ... آبی بی کران آسمان را داشتم ... . تا روزی در خیابان ...، مردی را دیدم که پا نداشت.</a:t>
            </a:r>
            <a:endParaRPr kumimoji="0" lang="en-US" sz="1100" i="0" u="none" strike="noStrike" cap="none" normalizeH="0" baseline="0" dirty="0" smtClean="0">
              <a:ln>
                <a:noFill/>
              </a:ln>
              <a:solidFill>
                <a:srgbClr val="7030A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7030A0"/>
                </a:solidFill>
                <a:effectLst/>
                <a:latin typeface="IranNastaliq" pitchFamily="18" charset="0"/>
                <a:ea typeface="Calibri" pitchFamily="34" charset="0"/>
                <a:cs typeface="IranNastaliq" pitchFamily="18" charset="0"/>
              </a:rPr>
              <a:t>-  پس تا زمانی که نانی برای خوردن و آبی برای آشامیدن دارم نباید از هیچ چیز شکایت داشته باشم.</a:t>
            </a:r>
            <a:endParaRPr kumimoji="0" lang="en-US" sz="1100" i="0" u="none" strike="noStrike" cap="none" normalizeH="0" baseline="0" dirty="0" smtClean="0">
              <a:ln>
                <a:noFill/>
              </a:ln>
              <a:solidFill>
                <a:srgbClr val="7030A0"/>
              </a:solidFill>
              <a:effectLst/>
              <a:latin typeface="Arial" pitchFamily="34" charset="0"/>
              <a:cs typeface="Arial" pitchFamily="34" charset="0"/>
            </a:endParaRPr>
          </a:p>
        </p:txBody>
      </p:sp>
      <p:pic>
        <p:nvPicPr>
          <p:cNvPr id="3" name="Picture 2" descr="SPA_1009.jpg"/>
          <p:cNvPicPr>
            <a:picLocks noChangeAspect="1"/>
          </p:cNvPicPr>
          <p:nvPr/>
        </p:nvPicPr>
        <p:blipFill>
          <a:blip r:embed="rId3"/>
          <a:stretch>
            <a:fillRect/>
          </a:stretch>
        </p:blipFill>
        <p:spPr>
          <a:xfrm>
            <a:off x="762000" y="2209800"/>
            <a:ext cx="7848600" cy="4343400"/>
          </a:xfrm>
          <a:prstGeom prst="ellipse">
            <a:avLst/>
          </a:prstGeom>
          <a:ln w="190500" cap="rnd">
            <a:solidFill>
              <a:srgbClr val="C0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eaLnBrk="0" hangingPunct="0"/>
            <a:r>
              <a:rPr kumimoji="0" lang="fa-IR" b="1" i="0" u="none" strike="noStrike" cap="none" normalizeH="0" baseline="0" dirty="0" smtClean="0">
                <a:ln>
                  <a:noFill/>
                </a:ln>
                <a:solidFill>
                  <a:srgbClr val="FF0000"/>
                </a:solidFill>
                <a:effectLst/>
                <a:latin typeface="Arial" pitchFamily="34" charset="0"/>
                <a:cs typeface="B Titr" pitchFamily="2" charset="-78"/>
              </a:rPr>
              <a:t>حکایت: </a:t>
            </a:r>
          </a:p>
          <a:p>
            <a:pPr algn="just" rtl="1" eaLnBrk="0" hangingPunct="0"/>
            <a:r>
              <a:rPr kumimoji="0" lang="fa-IR" sz="1600" b="1" i="0" u="none" strike="noStrike" cap="none" normalizeH="0" baseline="0" dirty="0" smtClean="0">
                <a:ln>
                  <a:noFill/>
                </a:ln>
                <a:solidFill>
                  <a:srgbClr val="FFFF00"/>
                </a:solidFill>
                <a:effectLst/>
                <a:latin typeface="Arial" pitchFamily="34" charset="0"/>
                <a:cs typeface="B Zar" pitchFamily="2" charset="-78"/>
              </a:rPr>
              <a:t>فردی</a:t>
            </a:r>
            <a:r>
              <a:rPr kumimoji="0" lang="fa-IR" sz="1600" b="1" i="0" u="none" strike="noStrike" cap="none" normalizeH="0" dirty="0" smtClean="0">
                <a:ln>
                  <a:noFill/>
                </a:ln>
                <a:solidFill>
                  <a:srgbClr val="FFFF00"/>
                </a:solidFill>
                <a:effectLst/>
                <a:latin typeface="Arial" pitchFamily="34" charset="0"/>
                <a:cs typeface="B Zar" pitchFamily="2" charset="-78"/>
              </a:rPr>
              <a:t> به مدت چندین سال شاگرد نقاش بزرگی بود و تمامی فنون و هنرنقاشی را فراگرفت، روزی استاد به او گفت: دیگر شما استاد شده ای و من چیزی ندارم که به تو بیاموزم؛ شاگرد با تشکر از استاد خداحافظی کرد و رفت. روز بعد فکری به ذهن شاگرد رسید، سه روز تمام وقت صرف کرد و یک نقاشی فق العاده کشید و ان را در شلوغ ترین میدان شهر قرار داد و مقداری رنگ و قلمی در کنار آن قرارداد و از رهگذران خواهش کرد اگر هر جایی از این نقاشی ایرادی می بینند یک علامت</a:t>
            </a:r>
            <a:r>
              <a:rPr kumimoji="0" lang="en-US" sz="1600" b="1" i="0" u="none" strike="noStrike" cap="none" normalizeH="0" dirty="0" smtClean="0">
                <a:ln>
                  <a:noFill/>
                </a:ln>
                <a:solidFill>
                  <a:srgbClr val="FFFF00"/>
                </a:solidFill>
                <a:effectLst/>
                <a:latin typeface="Arial" pitchFamily="34" charset="0"/>
                <a:cs typeface="B Zar" pitchFamily="2" charset="-78"/>
              </a:rPr>
              <a:t> X </a:t>
            </a:r>
            <a:r>
              <a:rPr lang="fa-IR" sz="1600" b="1" dirty="0" smtClean="0">
                <a:solidFill>
                  <a:srgbClr val="FFFF00"/>
                </a:solidFill>
                <a:latin typeface="Arial" pitchFamily="34" charset="0"/>
                <a:cs typeface="B Zar" pitchFamily="2" charset="-78"/>
              </a:rPr>
              <a:t>بزنند. غروب که شاگرد برگشت، دید که تمامی تابلو علامت خورده است، بسیار ناراحت و افسرده به نزد استاد رفت  و از وی گله مند شد. استاد شرح ماجرا را جویا شد و شاگرد دقیقا بازگو کرد و استاد به شاگرد گفت: آیا می توانی عین همان نقاشی را دوباره بکشی؟ شاگرد نیز چنان کرد. استاد آن نقاشی را در همان میدان شلوغ شهر گذاشت، اما این بار وقتی رنگ و قلم مو را کنار نقاشی گذاشت، متنی را که کنار آن نوشته بود این چنین بود: از رهگذران خواهش می کن</a:t>
            </a:r>
            <a:endParaRPr lang="fa-IR" sz="1600" dirty="0" smtClean="0"/>
          </a:p>
          <a:p>
            <a:pPr marL="0" marR="0" lvl="0" indent="0" algn="just" defTabSz="914400" rtl="1" eaLnBrk="0" fontAlgn="base" latinLnBrk="0" hangingPunct="0">
              <a:lnSpc>
                <a:spcPct val="100000"/>
              </a:lnSpc>
              <a:spcBef>
                <a:spcPct val="0"/>
              </a:spcBef>
              <a:spcAft>
                <a:spcPct val="0"/>
              </a:spcAft>
              <a:buClrTx/>
              <a:buSzTx/>
              <a:buFontTx/>
              <a:buNone/>
              <a:tabLst/>
            </a:pPr>
            <a:r>
              <a:rPr lang="fa-IR" sz="1600" b="1" dirty="0" smtClean="0">
                <a:solidFill>
                  <a:srgbClr val="FFFF00"/>
                </a:solidFill>
                <a:latin typeface="Arial" pitchFamily="34" charset="0"/>
                <a:cs typeface="B Zar" pitchFamily="2" charset="-78"/>
              </a:rPr>
              <a:t>یم اگر جایی از نقاشی اشکال و ایرادی دارد، با این رنگ و قلم اصلاح فرمایید. غروب که برگشتند، دیدند تابلو دست نخورده است. این تابلو یک هفته دیگر نیز درآن جا ماند، ولی هیچ کس هیچ نکته ای را اصلاح نکرد؛ حتی صاحب نظران در رشته نقاشی. اشتاد به شاگرد گفت: حالا فهمیدی که من همه چیز را به تو آموزش داده ام. اما نکته مهمتر از همه این که تمام مردم می توانند انتقاد کنند و ایراد بگیرند، اما کمترکسی پیدا می شود که اصلاح کند.</a:t>
            </a:r>
            <a:endParaRPr kumimoji="0" lang="en-US" b="1" i="0" u="none" strike="noStrike" cap="none" normalizeH="0" baseline="0" dirty="0" smtClean="0">
              <a:ln>
                <a:noFill/>
              </a:ln>
              <a:solidFill>
                <a:srgbClr val="FFFF00"/>
              </a:solidFill>
              <a:effectLst/>
              <a:latin typeface="Arial" pitchFamily="34" charset="0"/>
              <a:cs typeface="B Zar" pitchFamily="2" charset="-78"/>
            </a:endParaRPr>
          </a:p>
        </p:txBody>
      </p:sp>
      <p:pic>
        <p:nvPicPr>
          <p:cNvPr id="1028" name="Picture 4" descr="http://www.raazebaghaa.ir/imagecenter/images/au7raezn80e57y2ugp.jpg">
            <a:hlinkClick r:id="rId2"/>
          </p:cNvPr>
          <p:cNvPicPr>
            <a:picLocks noChangeAspect="1" noChangeArrowheads="1"/>
          </p:cNvPicPr>
          <p:nvPr/>
        </p:nvPicPr>
        <p:blipFill>
          <a:blip r:embed="rId3"/>
          <a:srcRect/>
          <a:stretch>
            <a:fillRect/>
          </a:stretch>
        </p:blipFill>
        <p:spPr bwMode="auto">
          <a:xfrm>
            <a:off x="4114800" y="3390900"/>
            <a:ext cx="4552950" cy="3390900"/>
          </a:xfrm>
          <a:prstGeom prst="roundRect">
            <a:avLst>
              <a:gd name="adj" fmla="val 4167"/>
            </a:avLst>
          </a:prstGeom>
          <a:solidFill>
            <a:srgbClr val="FFFFFF"/>
          </a:solidFill>
          <a:ln w="76200" cap="sq">
            <a:solidFill>
              <a:schemeClr val="accent4">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0" name="Picture 6" descr="http://www.irannaz.com/user_files/image/image41/0.802994001325704684_irannaz_com.jpg">
            <a:hlinkClick r:id="rId4"/>
          </p:cNvPr>
          <p:cNvPicPr>
            <a:picLocks noChangeAspect="1" noChangeArrowheads="1"/>
          </p:cNvPicPr>
          <p:nvPr/>
        </p:nvPicPr>
        <p:blipFill>
          <a:blip r:embed="rId5"/>
          <a:srcRect/>
          <a:stretch>
            <a:fillRect/>
          </a:stretch>
        </p:blipFill>
        <p:spPr bwMode="auto">
          <a:xfrm>
            <a:off x="228600" y="3200399"/>
            <a:ext cx="2895600" cy="3581401"/>
          </a:xfrm>
          <a:prstGeom prst="ellipse">
            <a:avLst/>
          </a:prstGeom>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4000"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حکایت:</a:t>
            </a:r>
          </a:p>
          <a:p>
            <a:pPr marL="0" marR="0" lvl="0" indent="0" algn="r" defTabSz="914400" rtl="1" eaLnBrk="0" fontAlgn="base" latinLnBrk="0" hangingPunct="0">
              <a:lnSpc>
                <a:spcPct val="100000"/>
              </a:lnSpc>
              <a:spcBef>
                <a:spcPct val="0"/>
              </a:spcBef>
              <a:spcAft>
                <a:spcPct val="0"/>
              </a:spcAft>
              <a:buClrTx/>
              <a:buSzTx/>
              <a:buFontTx/>
              <a:buNone/>
              <a:tabLst/>
            </a:pPr>
            <a:r>
              <a:rPr lang="fa-IR" sz="2800" dirty="0" smtClean="0">
                <a:solidFill>
                  <a:srgbClr val="0070C0"/>
                </a:solidFill>
                <a:latin typeface="IranNastaliq" pitchFamily="18" charset="0"/>
                <a:cs typeface="IranNastaliq" pitchFamily="18" charset="0"/>
              </a:rPr>
              <a:t>افلاطون را گفتند: چرا هرگز غمگین نمی شود؟ گفت دل بر آنچه نمی ماند نمی بندم. فردا یک راز است، نگرانش نباش. دیروز یک  خاطره بود؛ حسرتش را نخور. امروز یک هدیه است، قدرش را بدان و از تک تک لحظه هایت لذت ببر.</a:t>
            </a:r>
          </a:p>
          <a:p>
            <a:pPr marL="0" marR="0" lvl="0" indent="0" algn="r" defTabSz="914400" rtl="1" eaLnBrk="0" fontAlgn="base" latinLnBrk="0" hangingPunct="0">
              <a:lnSpc>
                <a:spcPct val="100000"/>
              </a:lnSpc>
              <a:spcBef>
                <a:spcPct val="0"/>
              </a:spcBef>
              <a:spcAft>
                <a:spcPct val="0"/>
              </a:spcAft>
              <a:buClrTx/>
              <a:buSzTx/>
              <a:buFontTx/>
              <a:buNone/>
              <a:tabLst/>
            </a:pPr>
            <a:r>
              <a:rPr lang="fa-IR" sz="2800" dirty="0" smtClean="0">
                <a:solidFill>
                  <a:srgbClr val="0070C0"/>
                </a:solidFill>
                <a:latin typeface="IranNastaliq" pitchFamily="18" charset="0"/>
                <a:cs typeface="IranNastaliq" pitchFamily="18" charset="0"/>
              </a:rPr>
              <a:t>از فشار زندگی نترسید، به یاد داشته باشید که ، فشار، توده های ذغال سنگ را به الماس تبدیل می کند. نگران فردایت نباش، خدای  دیروز و امروز، خدای فردا هم هست...  ما اولین بار است که بندگی می کنیم، ولی او قرن هاست که خدایی می کند؛ پس به خدایی او اعتماد کن  و فردا  و فرداها را به او بسپار.</a:t>
            </a:r>
            <a:endParaRPr kumimoji="0" lang="en-US" sz="1100" i="0" u="none" strike="noStrike" cap="none" normalizeH="0" baseline="0" dirty="0" smtClean="0">
              <a:ln>
                <a:noFill/>
              </a:ln>
              <a:solidFill>
                <a:srgbClr val="0070C0"/>
              </a:solidFill>
              <a:effectLst/>
              <a:latin typeface="Arial" pitchFamily="34" charset="0"/>
              <a:cs typeface="Arial" pitchFamily="34" charset="0"/>
            </a:endParaRPr>
          </a:p>
        </p:txBody>
      </p:sp>
      <p:sp>
        <p:nvSpPr>
          <p:cNvPr id="48129" name="Rectangle 1"/>
          <p:cNvSpPr>
            <a:spLocks noChangeArrowheads="1"/>
          </p:cNvSpPr>
          <p:nvPr/>
        </p:nvSpPr>
        <p:spPr bwMode="auto">
          <a:xfrm>
            <a:off x="0" y="0"/>
            <a:ext cx="9144000" cy="3339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pitchFamily="34" charset="0"/>
                <a:cs typeface="Arial" pitchFamily="34" charset="0"/>
              </a:rPr>
              <a:t>  </a:t>
            </a:r>
            <a:r>
              <a:rPr kumimoji="0" lang="fa-IR" sz="21100" b="0" i="0" u="none" strike="noStrike" cap="none" normalizeH="0" baseline="0" dirty="0" smtClean="0">
                <a:ln>
                  <a:noFill/>
                </a:ln>
                <a:solidFill>
                  <a:schemeClr val="tx1"/>
                </a:solidFill>
                <a:effectLst/>
                <a:latin typeface="Arial" pitchFamily="34" charset="0"/>
                <a:cs typeface="Arial" pitchFamily="34" charset="0"/>
              </a:rPr>
              <a:t> </a:t>
            </a:r>
            <a:r>
              <a:rPr kumimoji="0" lang="fa-IR"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 name="irc_mi" descr="http://www.beytoote.com/images/stories/fun/fu1824.jpg">
            <a:hlinkClick r:id="rId2"/>
          </p:cNvPr>
          <p:cNvPicPr/>
          <p:nvPr/>
        </p:nvPicPr>
        <p:blipFill>
          <a:blip r:embed="rId3"/>
          <a:srcRect/>
          <a:stretch>
            <a:fillRect/>
          </a:stretch>
        </p:blipFill>
        <p:spPr bwMode="auto">
          <a:xfrm>
            <a:off x="5486400" y="2590800"/>
            <a:ext cx="3200400" cy="4114800"/>
          </a:xfrm>
          <a:prstGeom prst="rect">
            <a:avLst/>
          </a:prstGeom>
          <a:noFill/>
          <a:ln w="9525">
            <a:noFill/>
            <a:miter lim="800000"/>
            <a:headEnd/>
            <a:tailEnd/>
          </a:ln>
        </p:spPr>
      </p:pic>
      <p:pic>
        <p:nvPicPr>
          <p:cNvPr id="7" name="Picture 6" descr="عکس و تصویر افلاطون را گفتند:چرا هرگز غمگین نمی شوی ؟گفت دل بر آنچه نمی ماند،نمی بندم">
            <a:hlinkClick r:id="rId4"/>
          </p:cNvPr>
          <p:cNvPicPr/>
          <p:nvPr/>
        </p:nvPicPr>
        <p:blipFill>
          <a:blip r:embed="rId5"/>
          <a:srcRect/>
          <a:stretch>
            <a:fillRect/>
          </a:stretch>
        </p:blipFill>
        <p:spPr bwMode="auto">
          <a:xfrm>
            <a:off x="381000" y="2819400"/>
            <a:ext cx="4765675" cy="3574415"/>
          </a:xfrm>
          <a:prstGeom prst="rect">
            <a:avLst/>
          </a:prstGeom>
          <a:noFill/>
          <a:ln w="9525">
            <a:noFill/>
            <a:miter lim="800000"/>
            <a:headEnd/>
            <a:tailEnd/>
          </a:ln>
        </p:spPr>
      </p:pic>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_Market_Flower_show_newflower028.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600200" y="1600200"/>
            <a:ext cx="6629400" cy="1446550"/>
          </a:xfrm>
          <a:prstGeom prst="rect">
            <a:avLst/>
          </a:prstGeom>
        </p:spPr>
        <p:txBody>
          <a:bodyPr wrap="square">
            <a:spAutoFit/>
          </a:bodyPr>
          <a:lstStyle/>
          <a:p>
            <a:pPr lvl="0" algn="ctr" rtl="1"/>
            <a:r>
              <a:rPr lang="fa-IR" sz="8800" b="1" dirty="0" smtClean="0">
                <a:solidFill>
                  <a:srgbClr val="002060"/>
                </a:solidFill>
                <a:latin typeface="IranNastaliq" pitchFamily="18" charset="0"/>
                <a:ea typeface="Calibri" pitchFamily="34" charset="0"/>
                <a:cs typeface="IranNastaliq" pitchFamily="18" charset="0"/>
              </a:rPr>
              <a:t> امید، نان روزانه انسان هاست.</a:t>
            </a:r>
            <a:endParaRPr lang="en-US" sz="4000" dirty="0" smtClean="0">
              <a:solidFill>
                <a:srgbClr val="002060"/>
              </a:solidFill>
              <a:latin typeface="Arial" pitchFamily="34" charset="0"/>
              <a:cs typeface="Arial" pitchFamily="34" charset="0"/>
            </a:endParaRPr>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_Market_Flower_show_newflower110.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 y="0"/>
            <a:ext cx="9144000" cy="1015663"/>
          </a:xfrm>
          <a:prstGeom prst="rect">
            <a:avLst/>
          </a:prstGeom>
        </p:spPr>
        <p:txBody>
          <a:bodyPr wrap="square">
            <a:spAutoFit/>
          </a:bodyPr>
          <a:lstStyle/>
          <a:p>
            <a:pPr lvl="0" algn="ctr" rtl="1"/>
            <a:r>
              <a:rPr lang="fa-IR" sz="6000" dirty="0" smtClean="0">
                <a:solidFill>
                  <a:srgbClr val="FFFF00"/>
                </a:solidFill>
                <a:latin typeface="IranNastaliq" pitchFamily="18" charset="0"/>
                <a:ea typeface="Calibri" pitchFamily="34" charset="0"/>
                <a:cs typeface="IranNastaliq" pitchFamily="18" charset="0"/>
              </a:rPr>
              <a:t>وقتی شما برای دیگران خوب  هستید، برای خودتان بهترین باشید.</a:t>
            </a:r>
            <a:endParaRPr lang="en-US" sz="2400" dirty="0" smtClean="0">
              <a:solidFill>
                <a:srgbClr val="FFFF00"/>
              </a:solidFill>
              <a:latin typeface="Arial" pitchFamily="34" charset="0"/>
              <a:cs typeface="Arial" pitchFamily="34" charset="0"/>
            </a:endParaRPr>
          </a:p>
        </p:txBody>
      </p:sp>
    </p:spTree>
  </p:cSld>
  <p:clrMapOvr>
    <a:masterClrMapping/>
  </p:clrMapOvr>
  <p:transition>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JW_18015.jpg"/>
          <p:cNvPicPr>
            <a:picLocks noChangeAspect="1"/>
          </p:cNvPicPr>
          <p:nvPr/>
        </p:nvPicPr>
        <p:blipFill>
          <a:blip r:embed="rId2"/>
          <a:stretch>
            <a:fillRect/>
          </a:stretch>
        </p:blipFill>
        <p:spPr>
          <a:xfrm>
            <a:off x="1" y="0"/>
            <a:ext cx="9144000" cy="6858000"/>
          </a:xfrm>
          <a:prstGeom prst="rect">
            <a:avLst/>
          </a:prstGeom>
        </p:spPr>
      </p:pic>
      <p:sp>
        <p:nvSpPr>
          <p:cNvPr id="3" name="Rectangle 2"/>
          <p:cNvSpPr/>
          <p:nvPr/>
        </p:nvSpPr>
        <p:spPr>
          <a:xfrm>
            <a:off x="5029200" y="0"/>
            <a:ext cx="4114800" cy="2585323"/>
          </a:xfrm>
          <a:prstGeom prst="rect">
            <a:avLst/>
          </a:prstGeom>
        </p:spPr>
        <p:txBody>
          <a:bodyPr wrap="square">
            <a:spAutoFit/>
          </a:bodyPr>
          <a:lstStyle/>
          <a:p>
            <a:pPr lvl="0" algn="ctr" rtl="1" eaLnBrk="0" hangingPunct="0"/>
            <a:r>
              <a:rPr lang="fa-IR" sz="5400" dirty="0" smtClean="0">
                <a:solidFill>
                  <a:srgbClr val="FF0000"/>
                </a:solidFill>
                <a:latin typeface="IranNastaliq" pitchFamily="18" charset="0"/>
                <a:ea typeface="Calibri" pitchFamily="34" charset="0"/>
                <a:cs typeface="IranNastaliq" pitchFamily="18" charset="0"/>
              </a:rPr>
              <a:t> از جمله رازهای موفقیت انسان های موفق، کوتاه بودن فاصله «اندیشه» تا «عمل» آن هاست.</a:t>
            </a:r>
            <a:endParaRPr lang="en-US" sz="2000" dirty="0" smtClean="0">
              <a:solidFill>
                <a:srgbClr val="FF0000"/>
              </a:solidFill>
              <a:latin typeface="Arial" pitchFamily="34" charset="0"/>
              <a:cs typeface="Arial" pitchFamily="34" charset="0"/>
            </a:endParaRPr>
          </a:p>
        </p:txBody>
      </p:sp>
    </p:spTree>
  </p:cSld>
  <p:clrMapOvr>
    <a:masterClrMapping/>
  </p:clrMapOvr>
  <p:transition>
    <p:checke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JW_18012.jpg"/>
          <p:cNvPicPr>
            <a:picLocks noChangeAspect="1"/>
          </p:cNvPicPr>
          <p:nvPr/>
        </p:nvPicPr>
        <p:blipFill>
          <a:blip r:embed="rId2"/>
          <a:stretch>
            <a:fillRect/>
          </a:stretch>
        </p:blipFill>
        <p:spPr>
          <a:xfrm>
            <a:off x="0" y="0"/>
            <a:ext cx="9143999" cy="6858000"/>
          </a:xfrm>
          <a:prstGeom prst="rect">
            <a:avLst/>
          </a:prstGeom>
        </p:spPr>
      </p:pic>
      <p:sp>
        <p:nvSpPr>
          <p:cNvPr id="3" name="Rectangle 2"/>
          <p:cNvSpPr/>
          <p:nvPr/>
        </p:nvSpPr>
        <p:spPr>
          <a:xfrm>
            <a:off x="4876800" y="0"/>
            <a:ext cx="4267200" cy="2554545"/>
          </a:xfrm>
          <a:prstGeom prst="rect">
            <a:avLst/>
          </a:prstGeom>
        </p:spPr>
        <p:txBody>
          <a:bodyPr wrap="square">
            <a:spAutoFit/>
          </a:bodyPr>
          <a:lstStyle/>
          <a:p>
            <a:pPr lvl="0" algn="ctr" rtl="1" eaLnBrk="0" hangingPunct="0"/>
            <a:r>
              <a:rPr lang="fa-IR" sz="8000" dirty="0" smtClean="0">
                <a:solidFill>
                  <a:srgbClr val="FFFF00"/>
                </a:solidFill>
                <a:latin typeface="IranNastaliq" pitchFamily="18" charset="0"/>
                <a:ea typeface="Calibri" pitchFamily="34" charset="0"/>
                <a:cs typeface="IranNastaliq" pitchFamily="18" charset="0"/>
              </a:rPr>
              <a:t>سکوت گویاترین فرصت اندیشه و روان است.</a:t>
            </a:r>
            <a:endParaRPr lang="en-US" sz="3600" dirty="0" smtClean="0">
              <a:solidFill>
                <a:srgbClr val="FFFF00"/>
              </a:solidFill>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JW_17016.jpg"/>
          <p:cNvPicPr>
            <a:picLocks noChangeAspect="1"/>
          </p:cNvPicPr>
          <p:nvPr/>
        </p:nvPicPr>
        <p:blipFill>
          <a:blip r:embed="rId2"/>
          <a:stretch>
            <a:fillRect/>
          </a:stretch>
        </p:blipFill>
        <p:spPr>
          <a:xfrm>
            <a:off x="0" y="0"/>
            <a:ext cx="9144001" cy="6858000"/>
          </a:xfrm>
          <a:prstGeom prst="rect">
            <a:avLst/>
          </a:prstGeom>
        </p:spPr>
      </p:pic>
      <p:sp>
        <p:nvSpPr>
          <p:cNvPr id="5" name="Rectangle 4"/>
          <p:cNvSpPr/>
          <p:nvPr/>
        </p:nvSpPr>
        <p:spPr>
          <a:xfrm>
            <a:off x="5105400" y="0"/>
            <a:ext cx="4038600" cy="1754326"/>
          </a:xfrm>
          <a:prstGeom prst="rect">
            <a:avLst/>
          </a:prstGeom>
        </p:spPr>
        <p:txBody>
          <a:bodyPr wrap="square">
            <a:spAutoFit/>
          </a:bodyPr>
          <a:lstStyle/>
          <a:p>
            <a:pPr lvl="0" algn="ctr" rtl="1" eaLnBrk="0" hangingPunct="0"/>
            <a:r>
              <a:rPr lang="fa-IR" sz="5400" dirty="0" smtClean="0">
                <a:solidFill>
                  <a:srgbClr val="FF0000"/>
                </a:solidFill>
                <a:latin typeface="IranNastaliq" pitchFamily="18" charset="0"/>
                <a:ea typeface="Calibri" pitchFamily="34" charset="0"/>
                <a:cs typeface="IranNastaliq" pitchFamily="18" charset="0"/>
              </a:rPr>
              <a:t>نگرانی هرگز از غصه فردا نمی کاهد، بلکه فقط شادی امروز را از بین می برد.</a:t>
            </a:r>
            <a:endParaRPr lang="fa-IR" sz="2800" dirty="0" smtClean="0">
              <a:solidFill>
                <a:srgbClr val="FF0000"/>
              </a:solidFill>
              <a:latin typeface="Arial" pitchFamily="34" charset="0"/>
              <a:cs typeface="Arial" pitchFamily="34" charset="0"/>
            </a:endParaRPr>
          </a:p>
        </p:txBody>
      </p:sp>
    </p:spTree>
  </p:cSld>
  <p:clrMapOvr>
    <a:masterClrMapping/>
  </p:clrMapOvr>
  <p:transition>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s2.picofile.com/file/7646965371/66132_101">
            <a:hlinkClick r:id="rId2"/>
          </p:cNvPr>
          <p:cNvPicPr/>
          <p:nvPr/>
        </p:nvPicPr>
        <p:blipFill>
          <a:blip r:embed="rId3"/>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89229" y="162342"/>
            <a:ext cx="8978571"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درد دیگران را دارند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درد خودشان را دارند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کوچک، اصلا دردی ندارند.</a:t>
            </a: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irc_mi" descr="http://media.farsnews.com/Media/8812/ImageReports/8812041668/7_8812041668_L600.jpg">
            <a:hlinkClick r:id="rId2"/>
          </p:cNvPr>
          <p:cNvPicPr/>
          <p:nvPr/>
        </p:nvPicPr>
        <p:blipFill>
          <a:blip r:embed="rId3"/>
          <a:srcRect/>
          <a:stretch>
            <a:fillRect/>
          </a:stretch>
        </p:blipFill>
        <p:spPr bwMode="auto">
          <a:xfrm>
            <a:off x="838200" y="2362200"/>
            <a:ext cx="7848600" cy="44958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atic5.cloob.com/public/user_data/gen_thumb/n-15-02-20/15/a0b945179c229437db8028cfa2503620-425"/>
          <p:cNvPicPr/>
          <p:nvPr/>
        </p:nvPicPr>
        <p:blipFill>
          <a:blip r:embed="rId2"/>
          <a:srcRect/>
          <a:stretch>
            <a:fillRect/>
          </a:stretch>
        </p:blipFill>
        <p:spPr bwMode="auto">
          <a:xfrm>
            <a:off x="1" y="1"/>
            <a:ext cx="9144000" cy="6857999"/>
          </a:xfrm>
          <a:prstGeom prst="rect">
            <a:avLst/>
          </a:prstGeom>
          <a:noFill/>
          <a:ln w="9525">
            <a:noFill/>
            <a:miter lim="800000"/>
            <a:headEnd/>
            <a:tailEnd/>
          </a:ln>
        </p:spPr>
      </p:pic>
    </p:spTree>
  </p:cSld>
  <p:clrMapOvr>
    <a:masterClrMapping/>
  </p:clrMapOvr>
  <p:transition>
    <p:push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0" y="1600200"/>
            <a:ext cx="5791200" cy="3770263"/>
          </a:xfrm>
          <a:prstGeom prst="rect">
            <a:avLst/>
          </a:prstGeom>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بر محمد و آل محمد</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9900" b="1" i="0" u="none" strike="noStrike" cap="none" normalizeH="0" baseline="0" dirty="0" smtClean="0">
                <a:ln>
                  <a:noFill/>
                </a:ln>
                <a:solidFill>
                  <a:srgbClr val="FFFF00"/>
                </a:solidFill>
                <a:effectLst/>
                <a:latin typeface="IranNastaliq" pitchFamily="18" charset="0"/>
                <a:ea typeface="Calibri" pitchFamily="34" charset="0"/>
                <a:cs typeface="IranNastaliq" pitchFamily="18" charset="0"/>
              </a:rPr>
              <a:t>صلوات . . .</a:t>
            </a:r>
            <a:endParaRPr kumimoji="0" lang="fa-IR" sz="16600" b="0"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 y="86142"/>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عظمت دیگران را می بینند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به دنبال عظمت خود هستند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کوچک، عظمت خود را در تحقیر دیگران می بینند.</a:t>
            </a: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irc_mi" descr="http://center.namaz.ir/center/images/articles/2456dkwe8-l.jpg">
            <a:hlinkClick r:id="rId2"/>
          </p:cNvPr>
          <p:cNvPicPr/>
          <p:nvPr/>
        </p:nvPicPr>
        <p:blipFill>
          <a:blip r:embed="rId3"/>
          <a:srcRect/>
          <a:stretch>
            <a:fillRect/>
          </a:stretch>
        </p:blipFill>
        <p:spPr bwMode="auto">
          <a:xfrm>
            <a:off x="3048000" y="2209800"/>
            <a:ext cx="5638800" cy="4572000"/>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22860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همواره به دنبال کسب حکمت هستند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به دنبال کسب دانش هستند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کوچک، شاید به دنبال کسب سواد باشند.</a:t>
            </a: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irc_mi" descr="http://anaface.ir/wp-content/uploads/249122101125881921731451531592338385181123.jpg">
            <a:hlinkClick r:id="rId2"/>
          </p:cNvPr>
          <p:cNvPicPr/>
          <p:nvPr/>
        </p:nvPicPr>
        <p:blipFill>
          <a:blip r:embed="rId3"/>
          <a:srcRect/>
          <a:stretch>
            <a:fillRect/>
          </a:stretch>
        </p:blipFill>
        <p:spPr bwMode="auto">
          <a:xfrm>
            <a:off x="3276600" y="2590800"/>
            <a:ext cx="5562600" cy="4114800"/>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pull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به دنبال خلق مسئله هستند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به دنبال حل مسئله هستند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کوچک، اصلا مسئله ندارند.</a:t>
            </a: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irc_mi" descr="http://www.ayehayeentezar.com/gallery/images/36645240408198580038.gif">
            <a:hlinkClick r:id="rId2"/>
          </p:cNvPr>
          <p:cNvPicPr/>
          <p:nvPr/>
        </p:nvPicPr>
        <p:blipFill>
          <a:blip r:embed="rId3"/>
          <a:srcRect/>
          <a:stretch>
            <a:fillRect/>
          </a:stretch>
        </p:blipFill>
        <p:spPr bwMode="auto">
          <a:xfrm>
            <a:off x="2209800" y="2133601"/>
            <a:ext cx="6629400" cy="4577715"/>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52400"/>
            <a:ext cx="9144000" cy="28392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40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به دنبال طرح پرسش های بی پاسخ هستند</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40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پرسش هایی می پرسند که پاسخ دارند</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40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کوچک، می پندارند پاسخ همه پرسش ها را می دانند.</a:t>
            </a:r>
            <a:endParaRPr kumimoji="0" lang="fa-IR" sz="36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irc_mi" descr="http://www.ayehayeentezar.com/gallery/images/32071820142309796879.jpg">
            <a:hlinkClick r:id="rId2"/>
          </p:cNvPr>
          <p:cNvPicPr/>
          <p:nvPr/>
        </p:nvPicPr>
        <p:blipFill>
          <a:blip r:embed="rId3"/>
          <a:srcRect/>
          <a:stretch>
            <a:fillRect/>
          </a:stretch>
        </p:blipFill>
        <p:spPr bwMode="auto">
          <a:xfrm>
            <a:off x="2057400" y="2819400"/>
            <a:ext cx="6172200" cy="3962400"/>
          </a:xfrm>
          <a:prstGeom prst="roundRect">
            <a:avLst>
              <a:gd name="adj" fmla="val 4167"/>
            </a:avLst>
          </a:prstGeom>
          <a:solidFill>
            <a:srgbClr val="FFFFFF"/>
          </a:solidFill>
          <a:ln w="76200" cap="sq">
            <a:solidFill>
              <a:srgbClr val="FF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از ایده ها سخن می گویند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در باره چیزها سخن می گویند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کوچک، پشت سر دیگران سخن می گویند.</a:t>
            </a: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irc_mi" descr="http://8pic.ir/images/68288998502878108461.jpg">
            <a:hlinkClick r:id="rId2"/>
          </p:cNvPr>
          <p:cNvPicPr/>
          <p:nvPr/>
        </p:nvPicPr>
        <p:blipFill>
          <a:blip r:embed="rId3"/>
          <a:srcRect/>
          <a:stretch>
            <a:fillRect/>
          </a:stretch>
        </p:blipFill>
        <p:spPr bwMode="auto">
          <a:xfrm>
            <a:off x="2590800" y="2286000"/>
            <a:ext cx="6324600" cy="4572000"/>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76201"/>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بزرگ، سکوت را بر سخن گفتن بر می گزینند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			                آدم های عادی، گاه سکوت را بر سخن گفتن بر می گزینند</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a:t>
            </a:r>
            <a:r>
              <a:rPr kumimoji="0" lang="en-US" sz="2400" b="0" i="0" u="none" strike="noStrike" cap="none" normalizeH="0" baseline="0" dirty="0" smtClean="0">
                <a:ln>
                  <a:noFill/>
                </a:ln>
                <a:solidFill>
                  <a:srgbClr val="FF0000"/>
                </a:solidFill>
                <a:effectLst/>
                <a:latin typeface="Arial" pitchFamily="34" charset="0"/>
                <a:cs typeface="Arial" pitchFamily="34" charset="0"/>
              </a:rPr>
              <a:t> </a:t>
            </a:r>
            <a:r>
              <a:rPr kumimoji="0" lang="fa-IR" sz="4400" b="1" i="0" u="none" strike="noStrike" cap="none" normalizeH="0" baseline="0" dirty="0" smtClean="0">
                <a:ln>
                  <a:noFill/>
                </a:ln>
                <a:solidFill>
                  <a:srgbClr val="FF0000"/>
                </a:solidFill>
                <a:effectLst/>
                <a:latin typeface="IranNastaliq" pitchFamily="18" charset="0"/>
                <a:ea typeface="Calibri" pitchFamily="34" charset="0"/>
                <a:cs typeface="IranNastaliq" pitchFamily="18" charset="0"/>
              </a:rPr>
              <a:t>آدم های کوچک، همیشه در حال سخن گفتن هستند</a:t>
            </a:r>
            <a:endParaRPr kumimoji="0" lang="fa-IR" sz="4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irc_mi" descr="http://www.ayehayeentezar.com/gallery/images/88420774484675743827.jpg">
            <a:hlinkClick r:id="rId2"/>
          </p:cNvPr>
          <p:cNvPicPr/>
          <p:nvPr/>
        </p:nvPicPr>
        <p:blipFill>
          <a:blip r:embed="rId3"/>
          <a:srcRect/>
          <a:stretch>
            <a:fillRect/>
          </a:stretch>
        </p:blipFill>
        <p:spPr bwMode="auto">
          <a:xfrm>
            <a:off x="4800601" y="1899286"/>
            <a:ext cx="4343400" cy="4958715"/>
          </a:xfrm>
          <a:prstGeom prst="rect">
            <a:avLst/>
          </a:prstGeom>
          <a:noFill/>
          <a:ln w="9525">
            <a:noFill/>
            <a:miter lim="800000"/>
            <a:headEnd/>
            <a:tailEnd/>
          </a:ln>
        </p:spPr>
      </p:pic>
    </p:spTree>
  </p:cSld>
  <p:clrMapOvr>
    <a:masterClrMapping/>
  </p:clrMapOvr>
  <p:transition>
    <p:diamon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6218</TotalTime>
  <Words>1527</Words>
  <Application>Microsoft Office PowerPoint</Application>
  <PresentationFormat>On-screen Show (4:3)</PresentationFormat>
  <Paragraphs>105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bahonar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مهارت  مقابله با خشم</dc:title>
  <dc:creator>mp</dc:creator>
  <cp:lastModifiedBy>Administrator</cp:lastModifiedBy>
  <cp:revision>1003</cp:revision>
  <dcterms:created xsi:type="dcterms:W3CDTF">2005-06-13T14:09:11Z</dcterms:created>
  <dcterms:modified xsi:type="dcterms:W3CDTF">2016-03-15T05:45:44Z</dcterms:modified>
</cp:coreProperties>
</file>