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Lst>
  <p:sldIdLst>
    <p:sldId id="258" r:id="rId2"/>
    <p:sldId id="256" r:id="rId3"/>
    <p:sldId id="257" r:id="rId4"/>
    <p:sldId id="259" r:id="rId5"/>
    <p:sldId id="260" r:id="rId6"/>
    <p:sldId id="264" r:id="rId7"/>
    <p:sldId id="263" r:id="rId8"/>
    <p:sldId id="262" r:id="rId9"/>
    <p:sldId id="261" r:id="rId10"/>
    <p:sldId id="265" r:id="rId11"/>
    <p:sldId id="266" r:id="rId12"/>
    <p:sldId id="267" r:id="rId13"/>
    <p:sldId id="280" r:id="rId14"/>
    <p:sldId id="268" r:id="rId15"/>
    <p:sldId id="269" r:id="rId16"/>
    <p:sldId id="270" r:id="rId17"/>
    <p:sldId id="271" r:id="rId18"/>
    <p:sldId id="273" r:id="rId19"/>
    <p:sldId id="274" r:id="rId20"/>
    <p:sldId id="276" r:id="rId21"/>
    <p:sldId id="278" r:id="rId22"/>
    <p:sldId id="281" r:id="rId23"/>
    <p:sldId id="282" r:id="rId24"/>
    <p:sldId id="283"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103FA-6111-46F3-8B2F-7BFBF53D7871}" type="doc">
      <dgm:prSet loTypeId="urn:microsoft.com/office/officeart/2005/8/layout/orgChart1" loCatId="hierarchy" qsTypeId="urn:microsoft.com/office/officeart/2005/8/quickstyle/3d7" qsCatId="3D" csTypeId="urn:microsoft.com/office/officeart/2005/8/colors/accent4_1" csCatId="accent4" phldr="1"/>
      <dgm:spPr/>
      <dgm:t>
        <a:bodyPr/>
        <a:lstStyle/>
        <a:p>
          <a:endParaRPr lang="en-US"/>
        </a:p>
      </dgm:t>
    </dgm:pt>
    <dgm:pt modelId="{D6243F39-F16A-47C4-B908-51D3730E3696}">
      <dgm:prSet phldrT="[Text]">
        <dgm:style>
          <a:lnRef idx="1">
            <a:schemeClr val="accent5"/>
          </a:lnRef>
          <a:fillRef idx="2">
            <a:schemeClr val="accent5"/>
          </a:fillRef>
          <a:effectRef idx="1">
            <a:schemeClr val="accent5"/>
          </a:effectRef>
          <a:fontRef idx="minor">
            <a:schemeClr val="dk1"/>
          </a:fontRef>
        </dgm:style>
      </dgm:prSet>
      <dgm:spPr/>
      <dgm:t>
        <a:bodyPr/>
        <a:lstStyle/>
        <a:p>
          <a:r>
            <a:rPr lang="fa-IR" dirty="0" smtClean="0"/>
            <a:t>پیش بینی آینده نفت در قالب دو سناریو </a:t>
          </a:r>
          <a:endParaRPr lang="en-US" dirty="0"/>
        </a:p>
      </dgm:t>
    </dgm:pt>
    <dgm:pt modelId="{1DEA40F3-EF9E-4100-B345-DF6E867C52C6}" type="parTrans" cxnId="{BD32C332-8D82-4CC6-AB06-E5AB14C85A14}">
      <dgm:prSet/>
      <dgm:spPr/>
      <dgm:t>
        <a:bodyPr/>
        <a:lstStyle/>
        <a:p>
          <a:endParaRPr lang="en-US"/>
        </a:p>
      </dgm:t>
    </dgm:pt>
    <dgm:pt modelId="{E5708814-0E11-4032-AED9-CD5C14BDF67A}" type="sibTrans" cxnId="{BD32C332-8D82-4CC6-AB06-E5AB14C85A14}">
      <dgm:prSet/>
      <dgm:spPr/>
      <dgm:t>
        <a:bodyPr/>
        <a:lstStyle/>
        <a:p>
          <a:endParaRPr lang="en-US"/>
        </a:p>
      </dgm:t>
    </dgm:pt>
    <dgm:pt modelId="{D0A4BA31-9295-4842-AFF8-0A2486B36C8A}">
      <dgm:prSet phldrT="[Text]">
        <dgm:style>
          <a:lnRef idx="1">
            <a:schemeClr val="accent2"/>
          </a:lnRef>
          <a:fillRef idx="3">
            <a:schemeClr val="accent2"/>
          </a:fillRef>
          <a:effectRef idx="2">
            <a:schemeClr val="accent2"/>
          </a:effectRef>
          <a:fontRef idx="minor">
            <a:schemeClr val="lt1"/>
          </a:fontRef>
        </dgm:style>
      </dgm:prSet>
      <dgm:spPr/>
      <dgm:t>
        <a:bodyPr/>
        <a:lstStyle/>
        <a:p>
          <a:pPr algn="just" rtl="1"/>
          <a:r>
            <a:rPr lang="fa-IR" dirty="0" smtClean="0"/>
            <a:t>کاهش قیمت نفت: با توجه به پیری جمعیت ، گسترش تنش های بین المللی و افزایش هزینه های دولت در سال های آتی می تواند بنیان اقتصاد ما را بر هم بزند</a:t>
          </a:r>
          <a:endParaRPr lang="en-US" dirty="0"/>
        </a:p>
      </dgm:t>
    </dgm:pt>
    <dgm:pt modelId="{3FBCB936-D373-4A5F-8ABC-75BD2844B7FA}" type="parTrans" cxnId="{B37A8FF8-5D93-44C8-BA7C-C3FC6149DFBF}">
      <dgm:prSet/>
      <dgm:spPr/>
      <dgm:t>
        <a:bodyPr/>
        <a:lstStyle/>
        <a:p>
          <a:endParaRPr lang="en-US"/>
        </a:p>
      </dgm:t>
    </dgm:pt>
    <dgm:pt modelId="{D2EB1634-AC3A-42D6-B825-6FE46FCE201A}" type="sibTrans" cxnId="{B37A8FF8-5D93-44C8-BA7C-C3FC6149DFBF}">
      <dgm:prSet/>
      <dgm:spPr/>
      <dgm:t>
        <a:bodyPr/>
        <a:lstStyle/>
        <a:p>
          <a:endParaRPr lang="en-US"/>
        </a:p>
      </dgm:t>
    </dgm:pt>
    <dgm:pt modelId="{5A161550-794D-4073-AD17-98B0122EA410}">
      <dgm:prSet phldrT="[Text]">
        <dgm:style>
          <a:lnRef idx="0">
            <a:schemeClr val="accent1"/>
          </a:lnRef>
          <a:fillRef idx="3">
            <a:schemeClr val="accent1"/>
          </a:fillRef>
          <a:effectRef idx="3">
            <a:schemeClr val="accent1"/>
          </a:effectRef>
          <a:fontRef idx="minor">
            <a:schemeClr val="lt1"/>
          </a:fontRef>
        </dgm:style>
      </dgm:prSet>
      <dgm:spPr/>
      <dgm:t>
        <a:bodyPr/>
        <a:lstStyle/>
        <a:p>
          <a:pPr algn="just" rtl="1"/>
          <a:r>
            <a:rPr lang="fa-IR" dirty="0" smtClean="0"/>
            <a:t>افزایش قیمت نفت: میتواند سبب ایجاد صرفه اقتصادی برای سایر منابع </a:t>
          </a:r>
          <a:r>
            <a:rPr lang="fa-IR" smtClean="0"/>
            <a:t>تامین انرژی در سایر کشورها شود و لذا تقاضای نفت کاهش یابد. </a:t>
          </a:r>
          <a:endParaRPr lang="en-US" dirty="0"/>
        </a:p>
      </dgm:t>
    </dgm:pt>
    <dgm:pt modelId="{FA9F8721-1FB5-4083-8ACA-0E7DD4140EBA}" type="sibTrans" cxnId="{57FE0614-0A30-4DFA-B7BB-A9814672B06F}">
      <dgm:prSet/>
      <dgm:spPr/>
      <dgm:t>
        <a:bodyPr/>
        <a:lstStyle/>
        <a:p>
          <a:endParaRPr lang="en-US"/>
        </a:p>
      </dgm:t>
    </dgm:pt>
    <dgm:pt modelId="{0098C081-575A-49AE-B21D-27E8B739A4AC}" type="parTrans" cxnId="{57FE0614-0A30-4DFA-B7BB-A9814672B06F}">
      <dgm:prSet/>
      <dgm:spPr/>
      <dgm:t>
        <a:bodyPr/>
        <a:lstStyle/>
        <a:p>
          <a:endParaRPr lang="en-US"/>
        </a:p>
      </dgm:t>
    </dgm:pt>
    <dgm:pt modelId="{7F051832-61D6-4DE4-BD75-B79E02197D4C}" type="pres">
      <dgm:prSet presAssocID="{EE4103FA-6111-46F3-8B2F-7BFBF53D7871}" presName="hierChild1" presStyleCnt="0">
        <dgm:presLayoutVars>
          <dgm:orgChart val="1"/>
          <dgm:chPref val="1"/>
          <dgm:dir/>
          <dgm:animOne val="branch"/>
          <dgm:animLvl val="lvl"/>
          <dgm:resizeHandles/>
        </dgm:presLayoutVars>
      </dgm:prSet>
      <dgm:spPr/>
      <dgm:t>
        <a:bodyPr/>
        <a:lstStyle/>
        <a:p>
          <a:endParaRPr lang="en-US"/>
        </a:p>
      </dgm:t>
    </dgm:pt>
    <dgm:pt modelId="{7EC077C0-4C95-4353-B7DF-AC73AE9131CF}" type="pres">
      <dgm:prSet presAssocID="{D6243F39-F16A-47C4-B908-51D3730E3696}" presName="hierRoot1" presStyleCnt="0">
        <dgm:presLayoutVars>
          <dgm:hierBranch val="init"/>
        </dgm:presLayoutVars>
      </dgm:prSet>
      <dgm:spPr/>
    </dgm:pt>
    <dgm:pt modelId="{0CEA4726-3B16-48F9-9F7E-6E46290A94D6}" type="pres">
      <dgm:prSet presAssocID="{D6243F39-F16A-47C4-B908-51D3730E3696}" presName="rootComposite1" presStyleCnt="0"/>
      <dgm:spPr/>
    </dgm:pt>
    <dgm:pt modelId="{E58C2B4B-0377-49CC-BB81-0D48C5B533E1}" type="pres">
      <dgm:prSet presAssocID="{D6243F39-F16A-47C4-B908-51D3730E3696}" presName="rootText1" presStyleLbl="node0" presStyleIdx="0" presStyleCnt="1" custLinFactNeighborX="2568" custLinFactNeighborY="642">
        <dgm:presLayoutVars>
          <dgm:chPref val="3"/>
        </dgm:presLayoutVars>
      </dgm:prSet>
      <dgm:spPr/>
      <dgm:t>
        <a:bodyPr/>
        <a:lstStyle/>
        <a:p>
          <a:endParaRPr lang="en-US"/>
        </a:p>
      </dgm:t>
    </dgm:pt>
    <dgm:pt modelId="{F4F82AD9-A92F-4C5F-B7AB-FEC3CE8720ED}" type="pres">
      <dgm:prSet presAssocID="{D6243F39-F16A-47C4-B908-51D3730E3696}" presName="rootConnector1" presStyleLbl="node1" presStyleIdx="0" presStyleCnt="0"/>
      <dgm:spPr/>
      <dgm:t>
        <a:bodyPr/>
        <a:lstStyle/>
        <a:p>
          <a:endParaRPr lang="en-US"/>
        </a:p>
      </dgm:t>
    </dgm:pt>
    <dgm:pt modelId="{A41BA038-33B5-4336-9332-F793C25A9C99}" type="pres">
      <dgm:prSet presAssocID="{D6243F39-F16A-47C4-B908-51D3730E3696}" presName="hierChild2" presStyleCnt="0"/>
      <dgm:spPr/>
    </dgm:pt>
    <dgm:pt modelId="{37E5B6F6-9C84-4623-894A-C27EB0A40AB1}" type="pres">
      <dgm:prSet presAssocID="{3FBCB936-D373-4A5F-8ABC-75BD2844B7FA}" presName="Name37" presStyleLbl="parChTrans1D2" presStyleIdx="0" presStyleCnt="2"/>
      <dgm:spPr/>
      <dgm:t>
        <a:bodyPr/>
        <a:lstStyle/>
        <a:p>
          <a:endParaRPr lang="en-US"/>
        </a:p>
      </dgm:t>
    </dgm:pt>
    <dgm:pt modelId="{27FD2B67-C5E0-4DE8-A29A-44E91249F85B}" type="pres">
      <dgm:prSet presAssocID="{D0A4BA31-9295-4842-AFF8-0A2486B36C8A}" presName="hierRoot2" presStyleCnt="0">
        <dgm:presLayoutVars>
          <dgm:hierBranch val="init"/>
        </dgm:presLayoutVars>
      </dgm:prSet>
      <dgm:spPr/>
    </dgm:pt>
    <dgm:pt modelId="{B282B771-A336-4355-B76D-D5252BDABE1B}" type="pres">
      <dgm:prSet presAssocID="{D0A4BA31-9295-4842-AFF8-0A2486B36C8A}" presName="rootComposite" presStyleCnt="0"/>
      <dgm:spPr/>
    </dgm:pt>
    <dgm:pt modelId="{6E3B0189-8010-4FB4-8B4D-22FE37146216}" type="pres">
      <dgm:prSet presAssocID="{D0A4BA31-9295-4842-AFF8-0A2486B36C8A}" presName="rootText" presStyleLbl="node2" presStyleIdx="0" presStyleCnt="2">
        <dgm:presLayoutVars>
          <dgm:chPref val="3"/>
        </dgm:presLayoutVars>
      </dgm:prSet>
      <dgm:spPr/>
      <dgm:t>
        <a:bodyPr/>
        <a:lstStyle/>
        <a:p>
          <a:endParaRPr lang="en-US"/>
        </a:p>
      </dgm:t>
    </dgm:pt>
    <dgm:pt modelId="{5A5AACFD-018A-4EE7-B1D5-F4288FEA4B71}" type="pres">
      <dgm:prSet presAssocID="{D0A4BA31-9295-4842-AFF8-0A2486B36C8A}" presName="rootConnector" presStyleLbl="node2" presStyleIdx="0" presStyleCnt="2"/>
      <dgm:spPr/>
      <dgm:t>
        <a:bodyPr/>
        <a:lstStyle/>
        <a:p>
          <a:endParaRPr lang="en-US"/>
        </a:p>
      </dgm:t>
    </dgm:pt>
    <dgm:pt modelId="{8B0EEA4C-F31B-4D9E-B159-E8C32BBD4A27}" type="pres">
      <dgm:prSet presAssocID="{D0A4BA31-9295-4842-AFF8-0A2486B36C8A}" presName="hierChild4" presStyleCnt="0"/>
      <dgm:spPr/>
    </dgm:pt>
    <dgm:pt modelId="{DD38EE08-A7EF-4EC8-A356-79F5DBDC57A3}" type="pres">
      <dgm:prSet presAssocID="{D0A4BA31-9295-4842-AFF8-0A2486B36C8A}" presName="hierChild5" presStyleCnt="0"/>
      <dgm:spPr/>
    </dgm:pt>
    <dgm:pt modelId="{D1E5F107-F0D0-4A15-9ABF-94AA39313188}" type="pres">
      <dgm:prSet presAssocID="{0098C081-575A-49AE-B21D-27E8B739A4AC}" presName="Name37" presStyleLbl="parChTrans1D2" presStyleIdx="1" presStyleCnt="2"/>
      <dgm:spPr/>
      <dgm:t>
        <a:bodyPr/>
        <a:lstStyle/>
        <a:p>
          <a:endParaRPr lang="en-US"/>
        </a:p>
      </dgm:t>
    </dgm:pt>
    <dgm:pt modelId="{D61BC507-737F-4D05-8108-E68C94EC92AA}" type="pres">
      <dgm:prSet presAssocID="{5A161550-794D-4073-AD17-98B0122EA410}" presName="hierRoot2" presStyleCnt="0">
        <dgm:presLayoutVars>
          <dgm:hierBranch val="init"/>
        </dgm:presLayoutVars>
      </dgm:prSet>
      <dgm:spPr/>
    </dgm:pt>
    <dgm:pt modelId="{B18ED9E0-21AE-417A-9E47-2B694B9DE5CB}" type="pres">
      <dgm:prSet presAssocID="{5A161550-794D-4073-AD17-98B0122EA410}" presName="rootComposite" presStyleCnt="0"/>
      <dgm:spPr/>
    </dgm:pt>
    <dgm:pt modelId="{D544EEBC-65FF-445E-A6F5-F1C333B3C3DF}" type="pres">
      <dgm:prSet presAssocID="{5A161550-794D-4073-AD17-98B0122EA410}" presName="rootText" presStyleLbl="node2" presStyleIdx="1" presStyleCnt="2">
        <dgm:presLayoutVars>
          <dgm:chPref val="3"/>
        </dgm:presLayoutVars>
      </dgm:prSet>
      <dgm:spPr/>
      <dgm:t>
        <a:bodyPr/>
        <a:lstStyle/>
        <a:p>
          <a:endParaRPr lang="en-US"/>
        </a:p>
      </dgm:t>
    </dgm:pt>
    <dgm:pt modelId="{A51CC25D-ADDB-49ED-AEB7-B18EED3DB469}" type="pres">
      <dgm:prSet presAssocID="{5A161550-794D-4073-AD17-98B0122EA410}" presName="rootConnector" presStyleLbl="node2" presStyleIdx="1" presStyleCnt="2"/>
      <dgm:spPr/>
      <dgm:t>
        <a:bodyPr/>
        <a:lstStyle/>
        <a:p>
          <a:endParaRPr lang="en-US"/>
        </a:p>
      </dgm:t>
    </dgm:pt>
    <dgm:pt modelId="{0189278C-EA52-44D1-ACAB-43C0BA3D007A}" type="pres">
      <dgm:prSet presAssocID="{5A161550-794D-4073-AD17-98B0122EA410}" presName="hierChild4" presStyleCnt="0"/>
      <dgm:spPr/>
    </dgm:pt>
    <dgm:pt modelId="{D294FCF6-D723-4AB9-AC5A-FF8BFEAA64C7}" type="pres">
      <dgm:prSet presAssocID="{5A161550-794D-4073-AD17-98B0122EA410}" presName="hierChild5" presStyleCnt="0"/>
      <dgm:spPr/>
    </dgm:pt>
    <dgm:pt modelId="{9DEC9556-7793-4612-8639-B06C8560D707}" type="pres">
      <dgm:prSet presAssocID="{D6243F39-F16A-47C4-B908-51D3730E3696}" presName="hierChild3" presStyleCnt="0"/>
      <dgm:spPr/>
    </dgm:pt>
  </dgm:ptLst>
  <dgm:cxnLst>
    <dgm:cxn modelId="{0E152F54-FCC3-4744-ACA9-67F56B85D193}" type="presOf" srcId="{D6243F39-F16A-47C4-B908-51D3730E3696}" destId="{F4F82AD9-A92F-4C5F-B7AB-FEC3CE8720ED}" srcOrd="1" destOrd="0" presId="urn:microsoft.com/office/officeart/2005/8/layout/orgChart1"/>
    <dgm:cxn modelId="{E639C507-3909-402F-BD2C-67D93C52E8DE}" type="presOf" srcId="{5A161550-794D-4073-AD17-98B0122EA410}" destId="{A51CC25D-ADDB-49ED-AEB7-B18EED3DB469}" srcOrd="1" destOrd="0" presId="urn:microsoft.com/office/officeart/2005/8/layout/orgChart1"/>
    <dgm:cxn modelId="{08EDF5F7-6E42-48AC-A67E-E423439849E7}" type="presOf" srcId="{0098C081-575A-49AE-B21D-27E8B739A4AC}" destId="{D1E5F107-F0D0-4A15-9ABF-94AA39313188}" srcOrd="0" destOrd="0" presId="urn:microsoft.com/office/officeart/2005/8/layout/orgChart1"/>
    <dgm:cxn modelId="{36C59E2A-293A-44A5-8F91-76838D0FBFEE}" type="presOf" srcId="{EE4103FA-6111-46F3-8B2F-7BFBF53D7871}" destId="{7F051832-61D6-4DE4-BD75-B79E02197D4C}" srcOrd="0" destOrd="0" presId="urn:microsoft.com/office/officeart/2005/8/layout/orgChart1"/>
    <dgm:cxn modelId="{93AF3004-EC33-4FA0-8B42-4A0056703C3E}" type="presOf" srcId="{D0A4BA31-9295-4842-AFF8-0A2486B36C8A}" destId="{5A5AACFD-018A-4EE7-B1D5-F4288FEA4B71}" srcOrd="1" destOrd="0" presId="urn:microsoft.com/office/officeart/2005/8/layout/orgChart1"/>
    <dgm:cxn modelId="{0349F7D8-B1F0-4F44-8076-7CEA46651915}" type="presOf" srcId="{5A161550-794D-4073-AD17-98B0122EA410}" destId="{D544EEBC-65FF-445E-A6F5-F1C333B3C3DF}" srcOrd="0" destOrd="0" presId="urn:microsoft.com/office/officeart/2005/8/layout/orgChart1"/>
    <dgm:cxn modelId="{25FDFAE1-B13C-42FA-91F3-D2684E1CD8BF}" type="presOf" srcId="{D6243F39-F16A-47C4-B908-51D3730E3696}" destId="{E58C2B4B-0377-49CC-BB81-0D48C5B533E1}" srcOrd="0" destOrd="0" presId="urn:microsoft.com/office/officeart/2005/8/layout/orgChart1"/>
    <dgm:cxn modelId="{75820B05-C4AC-4E00-9AC1-E200356DE91A}" type="presOf" srcId="{3FBCB936-D373-4A5F-8ABC-75BD2844B7FA}" destId="{37E5B6F6-9C84-4623-894A-C27EB0A40AB1}" srcOrd="0" destOrd="0" presId="urn:microsoft.com/office/officeart/2005/8/layout/orgChart1"/>
    <dgm:cxn modelId="{BD32C332-8D82-4CC6-AB06-E5AB14C85A14}" srcId="{EE4103FA-6111-46F3-8B2F-7BFBF53D7871}" destId="{D6243F39-F16A-47C4-B908-51D3730E3696}" srcOrd="0" destOrd="0" parTransId="{1DEA40F3-EF9E-4100-B345-DF6E867C52C6}" sibTransId="{E5708814-0E11-4032-AED9-CD5C14BDF67A}"/>
    <dgm:cxn modelId="{B37A8FF8-5D93-44C8-BA7C-C3FC6149DFBF}" srcId="{D6243F39-F16A-47C4-B908-51D3730E3696}" destId="{D0A4BA31-9295-4842-AFF8-0A2486B36C8A}" srcOrd="0" destOrd="0" parTransId="{3FBCB936-D373-4A5F-8ABC-75BD2844B7FA}" sibTransId="{D2EB1634-AC3A-42D6-B825-6FE46FCE201A}"/>
    <dgm:cxn modelId="{57FE0614-0A30-4DFA-B7BB-A9814672B06F}" srcId="{D6243F39-F16A-47C4-B908-51D3730E3696}" destId="{5A161550-794D-4073-AD17-98B0122EA410}" srcOrd="1" destOrd="0" parTransId="{0098C081-575A-49AE-B21D-27E8B739A4AC}" sibTransId="{FA9F8721-1FB5-4083-8ACA-0E7DD4140EBA}"/>
    <dgm:cxn modelId="{E3DC1627-2285-4A2D-B111-CE9516830BF7}" type="presOf" srcId="{D0A4BA31-9295-4842-AFF8-0A2486B36C8A}" destId="{6E3B0189-8010-4FB4-8B4D-22FE37146216}" srcOrd="0" destOrd="0" presId="urn:microsoft.com/office/officeart/2005/8/layout/orgChart1"/>
    <dgm:cxn modelId="{FD863808-DF8F-4EA7-98DA-9746BD97EA16}" type="presParOf" srcId="{7F051832-61D6-4DE4-BD75-B79E02197D4C}" destId="{7EC077C0-4C95-4353-B7DF-AC73AE9131CF}" srcOrd="0" destOrd="0" presId="urn:microsoft.com/office/officeart/2005/8/layout/orgChart1"/>
    <dgm:cxn modelId="{E361A796-20F8-43DE-A387-B7704A9ADA29}" type="presParOf" srcId="{7EC077C0-4C95-4353-B7DF-AC73AE9131CF}" destId="{0CEA4726-3B16-48F9-9F7E-6E46290A94D6}" srcOrd="0" destOrd="0" presId="urn:microsoft.com/office/officeart/2005/8/layout/orgChart1"/>
    <dgm:cxn modelId="{3676F391-5D43-4CEA-A00E-33DFB9872E56}" type="presParOf" srcId="{0CEA4726-3B16-48F9-9F7E-6E46290A94D6}" destId="{E58C2B4B-0377-49CC-BB81-0D48C5B533E1}" srcOrd="0" destOrd="0" presId="urn:microsoft.com/office/officeart/2005/8/layout/orgChart1"/>
    <dgm:cxn modelId="{3ED55244-33FD-4940-8866-358E108D8A65}" type="presParOf" srcId="{0CEA4726-3B16-48F9-9F7E-6E46290A94D6}" destId="{F4F82AD9-A92F-4C5F-B7AB-FEC3CE8720ED}" srcOrd="1" destOrd="0" presId="urn:microsoft.com/office/officeart/2005/8/layout/orgChart1"/>
    <dgm:cxn modelId="{478E6A14-363F-4867-B97C-CD1B77C33B12}" type="presParOf" srcId="{7EC077C0-4C95-4353-B7DF-AC73AE9131CF}" destId="{A41BA038-33B5-4336-9332-F793C25A9C99}" srcOrd="1" destOrd="0" presId="urn:microsoft.com/office/officeart/2005/8/layout/orgChart1"/>
    <dgm:cxn modelId="{FF4D33F3-F963-437A-8B0F-1580E7D31428}" type="presParOf" srcId="{A41BA038-33B5-4336-9332-F793C25A9C99}" destId="{37E5B6F6-9C84-4623-894A-C27EB0A40AB1}" srcOrd="0" destOrd="0" presId="urn:microsoft.com/office/officeart/2005/8/layout/orgChart1"/>
    <dgm:cxn modelId="{B3E0DA51-2E5F-472C-BB2D-CAD1DC7593CB}" type="presParOf" srcId="{A41BA038-33B5-4336-9332-F793C25A9C99}" destId="{27FD2B67-C5E0-4DE8-A29A-44E91249F85B}" srcOrd="1" destOrd="0" presId="urn:microsoft.com/office/officeart/2005/8/layout/orgChart1"/>
    <dgm:cxn modelId="{A14588B3-C935-4FD9-B37C-694B32ADA0B2}" type="presParOf" srcId="{27FD2B67-C5E0-4DE8-A29A-44E91249F85B}" destId="{B282B771-A336-4355-B76D-D5252BDABE1B}" srcOrd="0" destOrd="0" presId="urn:microsoft.com/office/officeart/2005/8/layout/orgChart1"/>
    <dgm:cxn modelId="{457AA619-76D6-41D1-AC65-95CCD88BA6A5}" type="presParOf" srcId="{B282B771-A336-4355-B76D-D5252BDABE1B}" destId="{6E3B0189-8010-4FB4-8B4D-22FE37146216}" srcOrd="0" destOrd="0" presId="urn:microsoft.com/office/officeart/2005/8/layout/orgChart1"/>
    <dgm:cxn modelId="{ACD0FA63-979D-4631-AD7B-40B4EE150015}" type="presParOf" srcId="{B282B771-A336-4355-B76D-D5252BDABE1B}" destId="{5A5AACFD-018A-4EE7-B1D5-F4288FEA4B71}" srcOrd="1" destOrd="0" presId="urn:microsoft.com/office/officeart/2005/8/layout/orgChart1"/>
    <dgm:cxn modelId="{EB248907-55E8-4578-A646-D77B0EF64D09}" type="presParOf" srcId="{27FD2B67-C5E0-4DE8-A29A-44E91249F85B}" destId="{8B0EEA4C-F31B-4D9E-B159-E8C32BBD4A27}" srcOrd="1" destOrd="0" presId="urn:microsoft.com/office/officeart/2005/8/layout/orgChart1"/>
    <dgm:cxn modelId="{6717F685-CB92-45B4-9776-9AF99CEFF9E1}" type="presParOf" srcId="{27FD2B67-C5E0-4DE8-A29A-44E91249F85B}" destId="{DD38EE08-A7EF-4EC8-A356-79F5DBDC57A3}" srcOrd="2" destOrd="0" presId="urn:microsoft.com/office/officeart/2005/8/layout/orgChart1"/>
    <dgm:cxn modelId="{32674988-6180-4251-9CD5-3F4F02230F9E}" type="presParOf" srcId="{A41BA038-33B5-4336-9332-F793C25A9C99}" destId="{D1E5F107-F0D0-4A15-9ABF-94AA39313188}" srcOrd="2" destOrd="0" presId="urn:microsoft.com/office/officeart/2005/8/layout/orgChart1"/>
    <dgm:cxn modelId="{D258A60D-B466-4922-AC9E-02EAFF31FC87}" type="presParOf" srcId="{A41BA038-33B5-4336-9332-F793C25A9C99}" destId="{D61BC507-737F-4D05-8108-E68C94EC92AA}" srcOrd="3" destOrd="0" presId="urn:microsoft.com/office/officeart/2005/8/layout/orgChart1"/>
    <dgm:cxn modelId="{49E06371-D9F2-4C46-A3BA-E47FCDD6C26C}" type="presParOf" srcId="{D61BC507-737F-4D05-8108-E68C94EC92AA}" destId="{B18ED9E0-21AE-417A-9E47-2B694B9DE5CB}" srcOrd="0" destOrd="0" presId="urn:microsoft.com/office/officeart/2005/8/layout/orgChart1"/>
    <dgm:cxn modelId="{F242D3A9-9514-4F82-9A8B-90EDD71D9BCA}" type="presParOf" srcId="{B18ED9E0-21AE-417A-9E47-2B694B9DE5CB}" destId="{D544EEBC-65FF-445E-A6F5-F1C333B3C3DF}" srcOrd="0" destOrd="0" presId="urn:microsoft.com/office/officeart/2005/8/layout/orgChart1"/>
    <dgm:cxn modelId="{F64EFA34-B793-427D-AE8B-9E4C7E884BB9}" type="presParOf" srcId="{B18ED9E0-21AE-417A-9E47-2B694B9DE5CB}" destId="{A51CC25D-ADDB-49ED-AEB7-B18EED3DB469}" srcOrd="1" destOrd="0" presId="urn:microsoft.com/office/officeart/2005/8/layout/orgChart1"/>
    <dgm:cxn modelId="{170046A4-5760-4711-9551-DDADCEA1A266}" type="presParOf" srcId="{D61BC507-737F-4D05-8108-E68C94EC92AA}" destId="{0189278C-EA52-44D1-ACAB-43C0BA3D007A}" srcOrd="1" destOrd="0" presId="urn:microsoft.com/office/officeart/2005/8/layout/orgChart1"/>
    <dgm:cxn modelId="{3CE58967-582C-4024-9E8B-22376F4317F3}" type="presParOf" srcId="{D61BC507-737F-4D05-8108-E68C94EC92AA}" destId="{D294FCF6-D723-4AB9-AC5A-FF8BFEAA64C7}" srcOrd="2" destOrd="0" presId="urn:microsoft.com/office/officeart/2005/8/layout/orgChart1"/>
    <dgm:cxn modelId="{8C8B4714-3E4A-4237-8CDE-89B451CED48A}" type="presParOf" srcId="{7EC077C0-4C95-4353-B7DF-AC73AE9131CF}" destId="{9DEC9556-7793-4612-8639-B06C8560D7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F107-F0D0-4A15-9ABF-94AA39313188}">
      <dsp:nvSpPr>
        <dsp:cNvPr id="0" name=""/>
        <dsp:cNvSpPr/>
      </dsp:nvSpPr>
      <dsp:spPr>
        <a:xfrm>
          <a:off x="5877718" y="2474314"/>
          <a:ext cx="2847138" cy="1016294"/>
        </a:xfrm>
        <a:custGeom>
          <a:avLst/>
          <a:gdLst/>
          <a:ahLst/>
          <a:cxnLst/>
          <a:rect l="0" t="0" r="0" b="0"/>
          <a:pathLst>
            <a:path>
              <a:moveTo>
                <a:pt x="0" y="0"/>
              </a:moveTo>
              <a:lnTo>
                <a:pt x="0" y="500259"/>
              </a:lnTo>
              <a:lnTo>
                <a:pt x="2847138" y="500259"/>
              </a:lnTo>
              <a:lnTo>
                <a:pt x="2847138" y="1016294"/>
              </a:lnTo>
            </a:path>
          </a:pathLst>
        </a:custGeom>
        <a:noFill/>
        <a:ln w="15875" cap="rnd" cmpd="sng" algn="ctr">
          <a:solidFill>
            <a:schemeClr val="accent4">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7E5B6F6-9C84-4623-894A-C27EB0A40AB1}">
      <dsp:nvSpPr>
        <dsp:cNvPr id="0" name=""/>
        <dsp:cNvSpPr/>
      </dsp:nvSpPr>
      <dsp:spPr>
        <a:xfrm>
          <a:off x="2778165" y="2474314"/>
          <a:ext cx="3099553" cy="1016294"/>
        </a:xfrm>
        <a:custGeom>
          <a:avLst/>
          <a:gdLst/>
          <a:ahLst/>
          <a:cxnLst/>
          <a:rect l="0" t="0" r="0" b="0"/>
          <a:pathLst>
            <a:path>
              <a:moveTo>
                <a:pt x="3099553" y="0"/>
              </a:moveTo>
              <a:lnTo>
                <a:pt x="3099553" y="500259"/>
              </a:lnTo>
              <a:lnTo>
                <a:pt x="0" y="500259"/>
              </a:lnTo>
              <a:lnTo>
                <a:pt x="0" y="1016294"/>
              </a:lnTo>
            </a:path>
          </a:pathLst>
        </a:custGeom>
        <a:noFill/>
        <a:ln w="15875" cap="rnd" cmpd="sng" algn="ctr">
          <a:solidFill>
            <a:schemeClr val="accent4">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58C2B4B-0377-49CC-BB81-0D48C5B533E1}">
      <dsp:nvSpPr>
        <dsp:cNvPr id="0" name=""/>
        <dsp:cNvSpPr/>
      </dsp:nvSpPr>
      <dsp:spPr>
        <a:xfrm>
          <a:off x="3420407" y="17003"/>
          <a:ext cx="4914621" cy="2457310"/>
        </a:xfrm>
        <a:prstGeom prst="rect">
          <a:avLst/>
        </a:prstGeom>
        <a:gradFill rotWithShape="1">
          <a:gsLst>
            <a:gs pos="0">
              <a:schemeClr val="accent5">
                <a:tint val="60000"/>
                <a:lumMod val="104000"/>
              </a:schemeClr>
            </a:gs>
            <a:gs pos="100000">
              <a:schemeClr val="accent5">
                <a:tint val="84000"/>
              </a:schemeClr>
            </a:gs>
          </a:gsLst>
          <a:lin ang="5400000" scaled="0"/>
        </a:gradFill>
        <a:ln w="9525" cap="rnd" cmpd="sng" algn="ctr">
          <a:solidFill>
            <a:schemeClr val="accent5">
              <a:tint val="60000"/>
            </a:schemeClr>
          </a:solidFill>
          <a:prstDash val="solid"/>
        </a:ln>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پیش بینی آینده نفت در قالب دو سناریو </a:t>
          </a:r>
          <a:endParaRPr lang="en-US" sz="2800" kern="1200" dirty="0"/>
        </a:p>
      </dsp:txBody>
      <dsp:txXfrm>
        <a:off x="3420407" y="17003"/>
        <a:ext cx="4914621" cy="2457310"/>
      </dsp:txXfrm>
    </dsp:sp>
    <dsp:sp modelId="{6E3B0189-8010-4FB4-8B4D-22FE37146216}">
      <dsp:nvSpPr>
        <dsp:cNvPr id="0" name=""/>
        <dsp:cNvSpPr/>
      </dsp:nvSpPr>
      <dsp:spPr>
        <a:xfrm>
          <a:off x="320854" y="3490608"/>
          <a:ext cx="4914621" cy="2457310"/>
        </a:xfrm>
        <a:prstGeom prst="rect">
          <a:avLst/>
        </a:prstGeom>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w="9525" cap="rnd" cmpd="sng" algn="ctr">
          <a:solidFill>
            <a:schemeClr val="accent2">
              <a:tint val="60000"/>
            </a:schemeClr>
          </a:solidFill>
          <a:prstDash val="solid"/>
        </a:ln>
        <a:effectLst>
          <a:reflection blurRad="12700" stA="26000" endPos="32000" dist="12700" dir="5400000" sy="-100000" rotWithShape="0"/>
        </a:effectLst>
        <a:sp3d extrusionH="50600"/>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just" defTabSz="1244600" rtl="1">
            <a:lnSpc>
              <a:spcPct val="90000"/>
            </a:lnSpc>
            <a:spcBef>
              <a:spcPct val="0"/>
            </a:spcBef>
            <a:spcAft>
              <a:spcPct val="35000"/>
            </a:spcAft>
          </a:pPr>
          <a:r>
            <a:rPr lang="fa-IR" sz="2800" kern="1200" dirty="0" smtClean="0"/>
            <a:t>کاهش قیمت نفت: با توجه به پیری جمعیت ، گسترش تنش های بین المللی و افزایش هزینه های دولت در سال های آتی می تواند بنیان اقتصاد ما را بر هم بزند</a:t>
          </a:r>
          <a:endParaRPr lang="en-US" sz="2800" kern="1200" dirty="0"/>
        </a:p>
      </dsp:txBody>
      <dsp:txXfrm>
        <a:off x="320854" y="3490608"/>
        <a:ext cx="4914621" cy="2457310"/>
      </dsp:txXfrm>
    </dsp:sp>
    <dsp:sp modelId="{D544EEBC-65FF-445E-A6F5-F1C333B3C3DF}">
      <dsp:nvSpPr>
        <dsp:cNvPr id="0" name=""/>
        <dsp:cNvSpPr/>
      </dsp:nvSpPr>
      <dsp:spPr>
        <a:xfrm>
          <a:off x="6267546" y="3490608"/>
          <a:ext cx="4914621" cy="2457310"/>
        </a:xfrm>
        <a:prstGeom prst="rect">
          <a:avLst/>
        </a:prstGeom>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extrusionH="50600">
          <a:bevelT w="254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just" defTabSz="1244600" rtl="1">
            <a:lnSpc>
              <a:spcPct val="90000"/>
            </a:lnSpc>
            <a:spcBef>
              <a:spcPct val="0"/>
            </a:spcBef>
            <a:spcAft>
              <a:spcPct val="35000"/>
            </a:spcAft>
          </a:pPr>
          <a:r>
            <a:rPr lang="fa-IR" sz="2800" kern="1200" dirty="0" smtClean="0"/>
            <a:t>افزایش قیمت نفت: میتواند سبب ایجاد صرفه اقتصادی برای سایر منابع </a:t>
          </a:r>
          <a:r>
            <a:rPr lang="fa-IR" sz="2800" kern="1200" smtClean="0"/>
            <a:t>تامین انرژی در سایر کشورها شود و لذا تقاضای نفت کاهش یابد. </a:t>
          </a:r>
          <a:endParaRPr lang="en-US" sz="2800" kern="1200" dirty="0"/>
        </a:p>
      </dsp:txBody>
      <dsp:txXfrm>
        <a:off x="6267546" y="3490608"/>
        <a:ext cx="4914621" cy="24573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158570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7E799-D6CD-482F-9B04-A072E6003E6D}"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776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44579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1492313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43989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71927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90167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137145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327236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300411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7E799-D6CD-482F-9B04-A072E6003E6D}"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338514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7E799-D6CD-482F-9B04-A072E6003E6D}"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308333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57E799-D6CD-482F-9B04-A072E6003E6D}" type="datetimeFigureOut">
              <a:rPr lang="en-US" smtClean="0"/>
              <a:t>12/19/2015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50507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57E799-D6CD-482F-9B04-A072E6003E6D}" type="datetimeFigureOut">
              <a:rPr lang="en-US" smtClean="0"/>
              <a:t>12/19/2015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93565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7E799-D6CD-482F-9B04-A072E6003E6D}" type="datetimeFigureOut">
              <a:rPr lang="en-US" smtClean="0"/>
              <a:t>12/19/2015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388938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7E799-D6CD-482F-9B04-A072E6003E6D}"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84338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7E799-D6CD-482F-9B04-A072E6003E6D}"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4EE959-AC0B-47B0-A495-EA7221EE8BE8}" type="slidenum">
              <a:rPr lang="en-US" smtClean="0"/>
              <a:t>‹#›</a:t>
            </a:fld>
            <a:endParaRPr lang="en-US"/>
          </a:p>
        </p:txBody>
      </p:sp>
    </p:spTree>
    <p:extLst>
      <p:ext uri="{BB962C8B-B14F-4D97-AF65-F5344CB8AC3E}">
        <p14:creationId xmlns:p14="http://schemas.microsoft.com/office/powerpoint/2010/main" val="25648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57E799-D6CD-482F-9B04-A072E6003E6D}" type="datetimeFigureOut">
              <a:rPr lang="en-US" smtClean="0"/>
              <a:t>12/19/2015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EE959-AC0B-47B0-A495-EA7221EE8BE8}" type="slidenum">
              <a:rPr lang="en-US" smtClean="0"/>
              <a:t>‹#›</a:t>
            </a:fld>
            <a:endParaRPr lang="en-US"/>
          </a:p>
        </p:txBody>
      </p:sp>
    </p:spTree>
    <p:extLst>
      <p:ext uri="{BB962C8B-B14F-4D97-AF65-F5344CB8AC3E}">
        <p14:creationId xmlns:p14="http://schemas.microsoft.com/office/powerpoint/2010/main" val="3440429421"/>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645" y="154546"/>
            <a:ext cx="10457645" cy="6542468"/>
          </a:xfrm>
          <a:prstGeom prst="rect">
            <a:avLst/>
          </a:prstGeom>
        </p:spPr>
      </p:pic>
    </p:spTree>
    <p:extLst>
      <p:ext uri="{BB962C8B-B14F-4D97-AF65-F5344CB8AC3E}">
        <p14:creationId xmlns:p14="http://schemas.microsoft.com/office/powerpoint/2010/main" val="1640348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50125"/>
            <a:ext cx="10018711" cy="6100549"/>
          </a:xfrm>
        </p:spPr>
        <p:txBody>
          <a:bodyPr>
            <a:normAutofit/>
          </a:bodyPr>
          <a:lstStyle/>
          <a:p>
            <a:pPr algn="r" rtl="1"/>
            <a:r>
              <a:rPr lang="fa-IR" dirty="0" smtClean="0">
                <a:cs typeface="B Davat" panose="00000400000000000000" pitchFamily="2" charset="-78"/>
              </a:rPr>
              <a:t>در</a:t>
            </a:r>
            <a:r>
              <a:rPr lang="fa-IR" dirty="0" smtClean="0">
                <a:latin typeface="Adobe Devanagari" panose="02040503050201020203" pitchFamily="18" charset="0"/>
                <a:cs typeface="B Davat" panose="00000400000000000000" pitchFamily="2" charset="-78"/>
              </a:rPr>
              <a:t>ادامه به بررسی مهم ترین مسایل در آینده کشور می پردازیم .</a:t>
            </a:r>
            <a:br>
              <a:rPr lang="fa-IR" dirty="0" smtClean="0">
                <a:latin typeface="Adobe Devanagari" panose="02040503050201020203" pitchFamily="18" charset="0"/>
                <a:cs typeface="B Davat" panose="00000400000000000000" pitchFamily="2" charset="-78"/>
              </a:rPr>
            </a:br>
            <a:r>
              <a:rPr lang="fa-IR" dirty="0" smtClean="0">
                <a:latin typeface="Adobe Devanagari" panose="02040503050201020203" pitchFamily="18" charset="0"/>
                <a:cs typeface="B Davat" panose="00000400000000000000" pitchFamily="2" charset="-78"/>
              </a:rPr>
              <a:t> مهمترین این موضوعات از نظر این حقیر شامل موارد زیر می باشد.</a:t>
            </a:r>
            <a:br>
              <a:rPr lang="fa-IR" dirty="0" smtClean="0">
                <a:latin typeface="Adobe Devanagari" panose="02040503050201020203" pitchFamily="18" charset="0"/>
                <a:cs typeface="B Davat" panose="00000400000000000000" pitchFamily="2" charset="-78"/>
              </a:rPr>
            </a:br>
            <a:r>
              <a:rPr lang="fa-IR" dirty="0" smtClean="0">
                <a:solidFill>
                  <a:srgbClr val="00B0F0"/>
                </a:solidFill>
                <a:latin typeface="Adobe Devanagari" panose="02040503050201020203" pitchFamily="18" charset="0"/>
                <a:cs typeface="B Davat" panose="00000400000000000000" pitchFamily="2" charset="-78"/>
              </a:rPr>
              <a:t>1- </a:t>
            </a:r>
            <a:r>
              <a:rPr lang="fa-IR" dirty="0">
                <a:solidFill>
                  <a:srgbClr val="00B0F0"/>
                </a:solidFill>
                <a:latin typeface="Adobe Devanagari" panose="02040503050201020203" pitchFamily="18" charset="0"/>
                <a:cs typeface="B Davat" panose="00000400000000000000" pitchFamily="2" charset="-78"/>
              </a:rPr>
              <a:t>مساله </a:t>
            </a:r>
            <a:r>
              <a:rPr lang="fa-IR" dirty="0" smtClean="0">
                <a:solidFill>
                  <a:srgbClr val="00B0F0"/>
                </a:solidFill>
                <a:latin typeface="Adobe Devanagari" panose="02040503050201020203" pitchFamily="18" charset="0"/>
                <a:cs typeface="B Davat" panose="00000400000000000000" pitchFamily="2" charset="-78"/>
              </a:rPr>
              <a:t>آب</a:t>
            </a:r>
            <a:r>
              <a:rPr lang="fa-IR" dirty="0" smtClean="0">
                <a:solidFill>
                  <a:schemeClr val="accent4">
                    <a:lumMod val="75000"/>
                  </a:schemeClr>
                </a:solidFill>
                <a:latin typeface="Adobe Devanagari" panose="02040503050201020203" pitchFamily="18" charset="0"/>
                <a:cs typeface="B Davat" panose="00000400000000000000" pitchFamily="2" charset="-78"/>
              </a:rPr>
              <a:t/>
            </a:r>
            <a:br>
              <a:rPr lang="fa-IR" dirty="0" smtClean="0">
                <a:solidFill>
                  <a:schemeClr val="accent4">
                    <a:lumMod val="75000"/>
                  </a:schemeClr>
                </a:solidFill>
                <a:latin typeface="Adobe Devanagari" panose="02040503050201020203" pitchFamily="18" charset="0"/>
                <a:cs typeface="B Davat" panose="00000400000000000000" pitchFamily="2" charset="-78"/>
              </a:rPr>
            </a:br>
            <a:r>
              <a:rPr lang="fa-IR" dirty="0" smtClean="0">
                <a:solidFill>
                  <a:schemeClr val="bg1">
                    <a:lumMod val="50000"/>
                  </a:schemeClr>
                </a:solidFill>
                <a:latin typeface="Adobe Devanagari" panose="02040503050201020203" pitchFamily="18" charset="0"/>
                <a:cs typeface="B Davat" panose="00000400000000000000" pitchFamily="2" charset="-78"/>
              </a:rPr>
              <a:t>2-مساله جمعیت</a:t>
            </a:r>
            <a:r>
              <a:rPr lang="fa-IR" dirty="0" smtClean="0">
                <a:solidFill>
                  <a:schemeClr val="accent4">
                    <a:lumMod val="75000"/>
                  </a:schemeClr>
                </a:solidFill>
                <a:latin typeface="Adobe Devanagari" panose="02040503050201020203" pitchFamily="18" charset="0"/>
                <a:cs typeface="B Davat" panose="00000400000000000000" pitchFamily="2" charset="-78"/>
              </a:rPr>
              <a:t/>
            </a:r>
            <a:br>
              <a:rPr lang="fa-IR" dirty="0" smtClean="0">
                <a:solidFill>
                  <a:schemeClr val="accent4">
                    <a:lumMod val="75000"/>
                  </a:schemeClr>
                </a:solidFill>
                <a:latin typeface="Adobe Devanagari" panose="02040503050201020203" pitchFamily="18" charset="0"/>
                <a:cs typeface="B Davat" panose="00000400000000000000" pitchFamily="2" charset="-78"/>
              </a:rPr>
            </a:br>
            <a:r>
              <a:rPr lang="fa-IR" dirty="0">
                <a:solidFill>
                  <a:schemeClr val="accent4">
                    <a:lumMod val="75000"/>
                  </a:schemeClr>
                </a:solidFill>
                <a:latin typeface="Adobe Devanagari" panose="02040503050201020203" pitchFamily="18" charset="0"/>
                <a:cs typeface="B Davat" panose="00000400000000000000" pitchFamily="2" charset="-78"/>
              </a:rPr>
              <a:t>3</a:t>
            </a:r>
            <a:r>
              <a:rPr lang="fa-IR" dirty="0" smtClean="0">
                <a:solidFill>
                  <a:schemeClr val="accent4">
                    <a:lumMod val="75000"/>
                  </a:schemeClr>
                </a:solidFill>
                <a:latin typeface="Adobe Devanagari" panose="02040503050201020203" pitchFamily="18" charset="0"/>
                <a:cs typeface="B Davat" panose="00000400000000000000" pitchFamily="2" charset="-78"/>
              </a:rPr>
              <a:t>-مساله </a:t>
            </a:r>
            <a:r>
              <a:rPr lang="fa-IR" dirty="0">
                <a:solidFill>
                  <a:schemeClr val="accent4">
                    <a:lumMod val="75000"/>
                  </a:schemeClr>
                </a:solidFill>
                <a:latin typeface="Adobe Devanagari" panose="02040503050201020203" pitchFamily="18" charset="0"/>
                <a:cs typeface="B Davat" panose="00000400000000000000" pitchFamily="2" charset="-78"/>
              </a:rPr>
              <a:t>انرژی و قیمت نفت </a:t>
            </a:r>
            <a:r>
              <a:rPr lang="fa-IR" dirty="0" smtClean="0">
                <a:solidFill>
                  <a:schemeClr val="bg2">
                    <a:lumMod val="25000"/>
                  </a:schemeClr>
                </a:solidFill>
                <a:latin typeface="Adobe Devanagari" panose="02040503050201020203" pitchFamily="18" charset="0"/>
                <a:cs typeface="B Davat" panose="00000400000000000000" pitchFamily="2" charset="-78"/>
              </a:rPr>
              <a:t/>
            </a:r>
            <a:br>
              <a:rPr lang="fa-IR" dirty="0" smtClean="0">
                <a:solidFill>
                  <a:schemeClr val="bg2">
                    <a:lumMod val="25000"/>
                  </a:schemeClr>
                </a:solidFill>
                <a:latin typeface="Adobe Devanagari" panose="02040503050201020203" pitchFamily="18" charset="0"/>
                <a:cs typeface="B Davat" panose="00000400000000000000" pitchFamily="2" charset="-78"/>
              </a:rPr>
            </a:br>
            <a:r>
              <a:rPr lang="fa-IR" dirty="0" smtClean="0">
                <a:solidFill>
                  <a:srgbClr val="7030A0"/>
                </a:solidFill>
                <a:latin typeface="Adobe Devanagari" panose="02040503050201020203" pitchFamily="18" charset="0"/>
                <a:cs typeface="B Davat" panose="00000400000000000000" pitchFamily="2" charset="-78"/>
              </a:rPr>
              <a:t>4- مساله قوم گرایی و تنش میان اقوام و کاهش سرمایه اجتماعی</a:t>
            </a:r>
            <a:r>
              <a:rPr lang="fa-IR" dirty="0" smtClean="0">
                <a:latin typeface="Adobe Devanagari" panose="02040503050201020203" pitchFamily="18" charset="0"/>
                <a:cs typeface="B Davat" panose="00000400000000000000" pitchFamily="2" charset="-78"/>
              </a:rPr>
              <a:t/>
            </a:r>
            <a:br>
              <a:rPr lang="fa-IR" dirty="0" smtClean="0">
                <a:latin typeface="Adobe Devanagari" panose="02040503050201020203" pitchFamily="18" charset="0"/>
                <a:cs typeface="B Davat" panose="00000400000000000000" pitchFamily="2" charset="-78"/>
              </a:rPr>
            </a:br>
            <a:r>
              <a:rPr lang="fa-IR" dirty="0" smtClean="0">
                <a:solidFill>
                  <a:schemeClr val="bg1">
                    <a:lumMod val="50000"/>
                  </a:schemeClr>
                </a:solidFill>
                <a:latin typeface="Adobe Devanagari" panose="02040503050201020203" pitchFamily="18" charset="0"/>
                <a:cs typeface="B Davat" panose="00000400000000000000" pitchFamily="2" charset="-78"/>
              </a:rPr>
              <a:t>5-</a:t>
            </a:r>
            <a:r>
              <a:rPr lang="fa-IR" dirty="0">
                <a:solidFill>
                  <a:schemeClr val="bg2">
                    <a:lumMod val="25000"/>
                  </a:schemeClr>
                </a:solidFill>
                <a:latin typeface="Adobe Devanagari" panose="02040503050201020203" pitchFamily="18" charset="0"/>
                <a:cs typeface="B Davat" panose="00000400000000000000" pitchFamily="2" charset="-78"/>
              </a:rPr>
              <a:t>مساله بیکاران </a:t>
            </a:r>
            <a:r>
              <a:rPr lang="fa-IR" dirty="0" smtClean="0">
                <a:solidFill>
                  <a:schemeClr val="bg2">
                    <a:lumMod val="25000"/>
                  </a:schemeClr>
                </a:solidFill>
                <a:latin typeface="Adobe Devanagari" panose="02040503050201020203" pitchFamily="18" charset="0"/>
                <a:cs typeface="B Davat" panose="00000400000000000000" pitchFamily="2" charset="-78"/>
              </a:rPr>
              <a:t>دانشی</a:t>
            </a:r>
            <a:r>
              <a:rPr lang="fa-IR" dirty="0" smtClean="0">
                <a:latin typeface="Adobe Devanagari" panose="02040503050201020203" pitchFamily="18" charset="0"/>
                <a:cs typeface="B Davat" panose="00000400000000000000" pitchFamily="2" charset="-78"/>
              </a:rPr>
              <a:t/>
            </a:r>
            <a:br>
              <a:rPr lang="fa-IR" dirty="0" smtClean="0">
                <a:latin typeface="Adobe Devanagari" panose="02040503050201020203" pitchFamily="18" charset="0"/>
                <a:cs typeface="B Davat" panose="00000400000000000000" pitchFamily="2" charset="-78"/>
              </a:rPr>
            </a:br>
            <a:r>
              <a:rPr lang="fa-IR" dirty="0" smtClean="0">
                <a:latin typeface="Adobe Devanagari" panose="02040503050201020203" pitchFamily="18" charset="0"/>
                <a:cs typeface="B Davat" panose="00000400000000000000" pitchFamily="2" charset="-78"/>
              </a:rPr>
              <a:t/>
            </a:r>
            <a:br>
              <a:rPr lang="fa-IR" dirty="0" smtClean="0">
                <a:latin typeface="Adobe Devanagari" panose="02040503050201020203" pitchFamily="18" charset="0"/>
                <a:cs typeface="B Davat" panose="00000400000000000000" pitchFamily="2" charset="-78"/>
              </a:rPr>
            </a:br>
            <a:endParaRPr lang="en-US" dirty="0">
              <a:latin typeface="Adobe Devanagari" panose="02040503050201020203" pitchFamily="18" charset="0"/>
              <a:cs typeface="B Davat" panose="00000400000000000000" pitchFamily="2" charset="-78"/>
            </a:endParaRPr>
          </a:p>
        </p:txBody>
      </p:sp>
      <p:sp>
        <p:nvSpPr>
          <p:cNvPr id="3" name="Text Placeholder 2"/>
          <p:cNvSpPr>
            <a:spLocks noGrp="1"/>
          </p:cNvSpPr>
          <p:nvPr>
            <p:ph type="body" idx="1"/>
          </p:nvPr>
        </p:nvSpPr>
        <p:spPr>
          <a:xfrm flipV="1">
            <a:off x="1484312" y="5791200"/>
            <a:ext cx="10018713" cy="282054"/>
          </a:xfrm>
        </p:spPr>
        <p:txBody>
          <a:bodyPr>
            <a:normAutofit fontScale="70000" lnSpcReduction="20000"/>
          </a:bodyPr>
          <a:lstStyle/>
          <a:p>
            <a:endParaRPr lang="en-US" dirty="0"/>
          </a:p>
        </p:txBody>
      </p:sp>
    </p:spTree>
    <p:extLst>
      <p:ext uri="{BB962C8B-B14F-4D97-AF65-F5344CB8AC3E}">
        <p14:creationId xmlns:p14="http://schemas.microsoft.com/office/powerpoint/2010/main" val="1674514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9" y="1841679"/>
            <a:ext cx="11141121" cy="3445003"/>
          </a:xfrm>
        </p:spPr>
        <p:txBody>
          <a:bodyPr>
            <a:normAutofit fontScale="90000"/>
          </a:bodyPr>
          <a:lstStyle/>
          <a:p>
            <a:pPr algn="r" rtl="1"/>
            <a:r>
              <a:rPr lang="fa-IR" sz="2800" b="1" i="1" dirty="0" smtClean="0">
                <a:cs typeface="B Morvarid" panose="00000400000000000000" pitchFamily="2" charset="-78"/>
              </a:rPr>
              <a:t>1- بررسی ابعاد مساله خشکسالی در ایران و آینده کشور در صورت تداوم روند کنونی</a:t>
            </a:r>
            <a:r>
              <a:rPr lang="fa-IR" sz="2800" dirty="0" smtClean="0">
                <a:cs typeface="B Morvarid" panose="00000400000000000000" pitchFamily="2" charset="-78"/>
              </a:rPr>
              <a:t>:</a:t>
            </a:r>
            <a:br>
              <a:rPr lang="fa-IR" sz="2800" dirty="0" smtClean="0">
                <a:cs typeface="B Morvarid" panose="00000400000000000000" pitchFamily="2" charset="-78"/>
              </a:rPr>
            </a:br>
            <a:r>
              <a:rPr lang="fa-IR" sz="2800" dirty="0">
                <a:cs typeface="B Morvarid" panose="00000400000000000000" pitchFamily="2" charset="-78"/>
              </a:rPr>
              <a:t> </a:t>
            </a:r>
            <a:r>
              <a:rPr lang="fa-IR" sz="3100" b="1" dirty="0" smtClean="0">
                <a:cs typeface="Ferdosi" panose="00000400000000000000" pitchFamily="2" charset="-78"/>
              </a:rPr>
              <a:t>الف- جنگ آینده بر سر منابع آبی است نه منابع انرژی</a:t>
            </a:r>
            <a:br>
              <a:rPr lang="fa-IR" sz="3100" b="1" dirty="0" smtClean="0">
                <a:cs typeface="Ferdosi" panose="00000400000000000000" pitchFamily="2" charset="-78"/>
              </a:rPr>
            </a:br>
            <a:r>
              <a:rPr lang="fa-IR" sz="3100" b="1" dirty="0" smtClean="0">
                <a:cs typeface="Ferdosi" panose="00000400000000000000" pitchFamily="2" charset="-78"/>
              </a:rPr>
              <a:t>ب- با توجه به تکثر قومیت ها در ایران هر گونه تضاد منافع در میان قومیت ها می تواند به تنشی اساسی در کشور بدل شود </a:t>
            </a:r>
            <a:br>
              <a:rPr lang="fa-IR" sz="3100" b="1" dirty="0" smtClean="0">
                <a:cs typeface="Ferdosi" panose="00000400000000000000" pitchFamily="2" charset="-78"/>
              </a:rPr>
            </a:br>
            <a:r>
              <a:rPr lang="fa-IR" sz="3100" b="1" dirty="0" smtClean="0">
                <a:cs typeface="Ferdosi" panose="00000400000000000000" pitchFamily="2" charset="-78"/>
              </a:rPr>
              <a:t>ج- توجه بیش از حد به بخش کشاورزی در طول برنامه های توسعه پنج گانه تاکنون خسارات جبران ناپذیری بر منابع آبی کشور وارد کرده است </a:t>
            </a:r>
            <a:br>
              <a:rPr lang="fa-IR" sz="3100" b="1" dirty="0" smtClean="0">
                <a:cs typeface="Ferdosi" panose="00000400000000000000" pitchFamily="2" charset="-78"/>
              </a:rPr>
            </a:br>
            <a:r>
              <a:rPr lang="fa-IR" sz="3100" b="1" dirty="0" smtClean="0">
                <a:cs typeface="Ferdosi" panose="00000400000000000000" pitchFamily="2" charset="-78"/>
              </a:rPr>
              <a:t>د- سهم بالغ بر نود درصدی مصرف بخش کشاورزی از آب و هدر رفت بالغ بر 70 درصدی آب در این بخش </a:t>
            </a:r>
            <a:br>
              <a:rPr lang="fa-IR" sz="3100" b="1" dirty="0" smtClean="0">
                <a:cs typeface="Ferdosi" panose="00000400000000000000" pitchFamily="2" charset="-78"/>
              </a:rPr>
            </a:br>
            <a:r>
              <a:rPr lang="fa-IR" sz="3100" b="1" dirty="0" smtClean="0">
                <a:cs typeface="Ferdosi" panose="00000400000000000000" pitchFamily="2" charset="-78"/>
              </a:rPr>
              <a:t>ه- 6500 روستا در کشور بدون آب و بوسیله تانکر آبرسانی می شود. </a:t>
            </a:r>
            <a:br>
              <a:rPr lang="fa-IR" sz="3100" b="1" dirty="0" smtClean="0">
                <a:cs typeface="Ferdosi" panose="00000400000000000000" pitchFamily="2" charset="-78"/>
              </a:rPr>
            </a:br>
            <a:r>
              <a:rPr lang="fa-IR" sz="3100" b="1" dirty="0" smtClean="0">
                <a:cs typeface="Ferdosi" panose="00000400000000000000" pitchFamily="2" charset="-78"/>
              </a:rPr>
              <a:t>و – پیش بینی می شود تا سال 2045 تقاضای آب در خاورمیانه 60 درصد افزایش یابد اما طبق مطالعات منابع آب شیرین در سال 2050 کمتر از 10 درصد میزان فعلی است. </a:t>
            </a:r>
            <a:br>
              <a:rPr lang="fa-IR" sz="3100" b="1" dirty="0" smtClean="0">
                <a:cs typeface="Ferdosi" panose="00000400000000000000" pitchFamily="2" charset="-78"/>
              </a:rPr>
            </a:br>
            <a:r>
              <a:rPr lang="fa-IR" sz="3100" b="1" dirty="0" smtClean="0">
                <a:cs typeface="Ferdosi" panose="00000400000000000000" pitchFamily="2" charset="-78"/>
              </a:rPr>
              <a:t>ز- مرکز تحقیقات ناسا ایران را جزو 45 کشور با روند خشکسالی می داند که خشکلسالی آن از سال 1392 شروع شده است </a:t>
            </a:r>
            <a:r>
              <a:rPr lang="en-US" sz="3100" b="1" dirty="0" smtClean="0">
                <a:cs typeface="Ferdosi" panose="00000400000000000000" pitchFamily="2" charset="-78"/>
              </a:rPr>
              <a:t/>
            </a:r>
            <a:br>
              <a:rPr lang="en-US" sz="3100" b="1" dirty="0" smtClean="0">
                <a:cs typeface="Ferdosi" panose="00000400000000000000" pitchFamily="2" charset="-78"/>
              </a:rPr>
            </a:br>
            <a:r>
              <a:rPr lang="fa-IR" sz="3100" b="1" dirty="0">
                <a:cs typeface="Ferdosi" panose="00000400000000000000" pitchFamily="2" charset="-78"/>
              </a:rPr>
              <a:t>س</a:t>
            </a:r>
            <a:r>
              <a:rPr lang="fa-IR" sz="3100" b="1" dirty="0" smtClean="0">
                <a:cs typeface="Ferdosi" panose="00000400000000000000" pitchFamily="2" charset="-78"/>
              </a:rPr>
              <a:t>- در </a:t>
            </a:r>
            <a:r>
              <a:rPr lang="fa-IR" sz="3100" b="1" dirty="0">
                <a:cs typeface="Ferdosi" panose="00000400000000000000" pitchFamily="2" charset="-78"/>
              </a:rPr>
              <a:t>دنیا 70 درصد تولید محصولات کشاورزی با روش دیم است و 30 درصد آبیاری می‌شود اما در ایران حداکثر 10 درصد تولید محصولات، دیم است و 90 درصد آبیاری می‌شود. </a:t>
            </a:r>
            <a:r>
              <a:rPr lang="fa-IR" sz="3100" b="1" dirty="0" smtClean="0">
                <a:cs typeface="Ferdosi" panose="00000400000000000000" pitchFamily="2" charset="-78"/>
              </a:rPr>
              <a:t/>
            </a:r>
            <a:br>
              <a:rPr lang="fa-IR" sz="3100" b="1" dirty="0" smtClean="0">
                <a:cs typeface="Ferdosi" panose="00000400000000000000" pitchFamily="2" charset="-78"/>
              </a:rPr>
            </a:br>
            <a:r>
              <a:rPr lang="fa-IR" sz="3100" b="1" dirty="0" smtClean="0">
                <a:cs typeface="Ferdosi" panose="00000400000000000000" pitchFamily="2" charset="-78"/>
              </a:rPr>
              <a:t>خ- ایران در مرحله سوم خشکسالی موسوم به خشکسالی هیدرولوژیکی قرار دارد. </a:t>
            </a:r>
            <a:r>
              <a:rPr lang="fa-IR" sz="2800" dirty="0" smtClean="0">
                <a:cs typeface="B Morvarid" panose="00000400000000000000" pitchFamily="2" charset="-78"/>
              </a:rPr>
              <a:t/>
            </a:r>
            <a:br>
              <a:rPr lang="fa-IR" sz="2800" dirty="0" smtClean="0">
                <a:cs typeface="B Morvarid" panose="00000400000000000000" pitchFamily="2" charset="-78"/>
              </a:rPr>
            </a:br>
            <a:endParaRPr lang="en-US" sz="2800" dirty="0">
              <a:cs typeface="B Morvarid" panose="00000400000000000000" pitchFamily="2" charset="-78"/>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1888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2520" y="5961413"/>
            <a:ext cx="10790504" cy="605642"/>
          </a:xfrm>
        </p:spPr>
        <p:txBody>
          <a:bodyPr/>
          <a:lstStyle/>
          <a:p>
            <a:pPr lvl="8" algn="r"/>
            <a:r>
              <a:rPr lang="fa-IR" dirty="0" smtClean="0">
                <a:cs typeface="B Davat" panose="00000400000000000000" pitchFamily="2" charset="-78"/>
              </a:rPr>
              <a:t>منبع:گزارش سال 2013 موسسه منابع جهانی </a:t>
            </a:r>
            <a:endParaRPr lang="en-US" dirty="0">
              <a:cs typeface="B Davat" panose="00000400000000000000" pitchFamily="2" charset="-78"/>
            </a:endParaRPr>
          </a:p>
        </p:txBody>
      </p:sp>
      <p:pic>
        <p:nvPicPr>
          <p:cNvPr id="5" name="Picture 4"/>
          <p:cNvPicPr>
            <a:picLocks noChangeAspect="1"/>
          </p:cNvPicPr>
          <p:nvPr/>
        </p:nvPicPr>
        <p:blipFill>
          <a:blip r:embed="rId2"/>
          <a:stretch>
            <a:fillRect/>
          </a:stretch>
        </p:blipFill>
        <p:spPr>
          <a:xfrm>
            <a:off x="843538" y="551891"/>
            <a:ext cx="11005901" cy="5409522"/>
          </a:xfrm>
          <a:prstGeom prst="rect">
            <a:avLst/>
          </a:prstGeom>
        </p:spPr>
      </p:pic>
    </p:spTree>
    <p:extLst>
      <p:ext uri="{BB962C8B-B14F-4D97-AF65-F5344CB8AC3E}">
        <p14:creationId xmlns:p14="http://schemas.microsoft.com/office/powerpoint/2010/main" val="4824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1" u="sng" dirty="0" smtClean="0">
                <a:latin typeface="IPT.Roya" panose="00000400000000000000" pitchFamily="2" charset="2"/>
                <a:cs typeface="B Ziba" panose="00000400000000000000" pitchFamily="2" charset="-78"/>
              </a:rPr>
              <a:t>راهکارهای برون رفت از بحران آب:</a:t>
            </a:r>
            <a:r>
              <a:rPr lang="fa-IR" dirty="0" smtClean="0"/>
              <a:t/>
            </a:r>
            <a:br>
              <a:rPr lang="fa-IR" dirty="0" smtClean="0"/>
            </a:br>
            <a:endParaRPr lang="en-US" dirty="0"/>
          </a:p>
        </p:txBody>
      </p:sp>
      <p:sp>
        <p:nvSpPr>
          <p:cNvPr id="3" name="Content Placeholder 2"/>
          <p:cNvSpPr>
            <a:spLocks noGrp="1"/>
          </p:cNvSpPr>
          <p:nvPr>
            <p:ph idx="1"/>
          </p:nvPr>
        </p:nvSpPr>
        <p:spPr/>
        <p:txBody>
          <a:bodyPr/>
          <a:lstStyle/>
          <a:p>
            <a:pPr algn="just" rtl="1"/>
            <a:r>
              <a:rPr lang="fa-IR" dirty="0" smtClean="0">
                <a:cs typeface="B Vahid" panose="00000700000000000000" pitchFamily="2" charset="-78"/>
              </a:rPr>
              <a:t>1-توجه بیش از پیش به بخش صنعت نسبت به بخش کشاورزی در برنامه های توسعه </a:t>
            </a:r>
          </a:p>
          <a:p>
            <a:pPr algn="just" rtl="1"/>
            <a:r>
              <a:rPr lang="fa-IR" dirty="0" smtClean="0">
                <a:cs typeface="B Vahid" panose="00000700000000000000" pitchFamily="2" charset="-78"/>
              </a:rPr>
              <a:t>2- لحاظ مساله آب مجازی در ترازهای تجاری و استفاده از حسابداری سبز در محاسبات تولید ملی </a:t>
            </a:r>
          </a:p>
          <a:p>
            <a:pPr algn="just" rtl="1"/>
            <a:r>
              <a:rPr lang="fa-IR" dirty="0" smtClean="0">
                <a:cs typeface="B Vahid" panose="00000700000000000000" pitchFamily="2" charset="-78"/>
              </a:rPr>
              <a:t>3- ایجاد الزامات و رفع موانع در جهت پیوستن به سازمان تجارت جهانی </a:t>
            </a:r>
          </a:p>
          <a:p>
            <a:pPr marL="0" indent="0" algn="just" rtl="1">
              <a:buNone/>
            </a:pPr>
            <a:r>
              <a:rPr lang="fa-IR" dirty="0" smtClean="0">
                <a:cs typeface="B Vahid" panose="00000700000000000000" pitchFamily="2" charset="-78"/>
              </a:rPr>
              <a:t>4- توجه بیشتر به بحران آتی آب با در نظر گرفتن مسایل زیست محیطی و افزایش دما و آلودگی هوا </a:t>
            </a:r>
          </a:p>
          <a:p>
            <a:pPr marL="0" indent="0" algn="just" rtl="1">
              <a:buNone/>
            </a:pPr>
            <a:r>
              <a:rPr lang="fa-IR" dirty="0" smtClean="0">
                <a:cs typeface="B Vahid" panose="00000700000000000000" pitchFamily="2" charset="-78"/>
              </a:rPr>
              <a:t>5- در نظر داشتن مسایل قومی و منطقه ای برای حل بحران آب که خود می تواند بحران بزرگتر ایجاد نماید</a:t>
            </a:r>
          </a:p>
          <a:p>
            <a:pPr marL="0" indent="0" algn="just" rtl="1">
              <a:buNone/>
            </a:pPr>
            <a:endParaRPr lang="en-US" dirty="0">
              <a:cs typeface="B Vahid" panose="00000700000000000000" pitchFamily="2" charset="-78"/>
            </a:endParaRPr>
          </a:p>
        </p:txBody>
      </p:sp>
    </p:spTree>
    <p:extLst>
      <p:ext uri="{BB962C8B-B14F-4D97-AF65-F5344CB8AC3E}">
        <p14:creationId xmlns:p14="http://schemas.microsoft.com/office/powerpoint/2010/main" val="31845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41416"/>
            <a:ext cx="10018713" cy="941119"/>
          </a:xfrm>
        </p:spPr>
        <p:txBody>
          <a:bodyPr/>
          <a:lstStyle/>
          <a:p>
            <a:r>
              <a:rPr lang="fa-IR" dirty="0" smtClean="0">
                <a:solidFill>
                  <a:schemeClr val="accent4">
                    <a:lumMod val="75000"/>
                  </a:schemeClr>
                </a:solidFill>
                <a:latin typeface="Adobe Devanagari" panose="02040503050201020203" pitchFamily="18" charset="0"/>
                <a:cs typeface="B Davat" panose="00000400000000000000" pitchFamily="2" charset="-78"/>
              </a:rPr>
              <a:t>2-</a:t>
            </a:r>
            <a:r>
              <a:rPr lang="fa-IR" dirty="0">
                <a:solidFill>
                  <a:schemeClr val="bg1">
                    <a:lumMod val="50000"/>
                  </a:schemeClr>
                </a:solidFill>
                <a:latin typeface="Adobe Devanagari" panose="02040503050201020203" pitchFamily="18" charset="0"/>
                <a:cs typeface="B Davat" panose="00000400000000000000" pitchFamily="2" charset="-78"/>
              </a:rPr>
              <a:t> مساله جمعیت </a:t>
            </a:r>
            <a:endParaRPr lang="en-US" dirty="0"/>
          </a:p>
        </p:txBody>
      </p:sp>
      <p:sp>
        <p:nvSpPr>
          <p:cNvPr id="3" name="Content Placeholder 2"/>
          <p:cNvSpPr>
            <a:spLocks noGrp="1"/>
          </p:cNvSpPr>
          <p:nvPr>
            <p:ph idx="1"/>
          </p:nvPr>
        </p:nvSpPr>
        <p:spPr>
          <a:xfrm>
            <a:off x="914400" y="629393"/>
            <a:ext cx="10588623" cy="6008914"/>
          </a:xfrm>
        </p:spPr>
        <p:txBody>
          <a:bodyPr>
            <a:normAutofit/>
          </a:bodyPr>
          <a:lstStyle/>
          <a:p>
            <a:pPr marL="0" indent="0" algn="r" rtl="1">
              <a:buNone/>
            </a:pPr>
            <a:r>
              <a:rPr lang="fa-IR" dirty="0" smtClean="0">
                <a:cs typeface="B Paatch" panose="00000400000000000000" pitchFamily="2" charset="-78"/>
              </a:rPr>
              <a:t>نکات : </a:t>
            </a:r>
          </a:p>
          <a:p>
            <a:pPr marL="0" indent="0" algn="r" rtl="1">
              <a:buNone/>
            </a:pPr>
            <a:r>
              <a:rPr lang="fa-IR" dirty="0">
                <a:latin typeface="Adobe Arabic" panose="02040503050201020203" pitchFamily="18" charset="-78"/>
                <a:cs typeface="Adobe Arabic" panose="02040503050201020203" pitchFamily="18" charset="-78"/>
              </a:rPr>
              <a:t>1- یران در حال حاضر 75 میلیون و 159 هزار و 700 نفر جمعیت دارد. با این جمعیت، ایران رتبه‌ی 17 را در جهان، رتبه‌ی 9 را در آسیا و رتبه‌ی 2 را در خاورمیانه دارد. کشورهای چین، هند و آمریکا رتبه‌های اول تا سوم در جهان هستند</a:t>
            </a:r>
            <a:r>
              <a:rPr lang="fa-IR" dirty="0" smtClean="0">
                <a:latin typeface="Adobe Arabic" panose="02040503050201020203" pitchFamily="18" charset="-78"/>
                <a:cs typeface="Adobe Arabic" panose="02040503050201020203" pitchFamily="18" charset="-78"/>
              </a:rPr>
              <a:t>.</a:t>
            </a:r>
          </a:p>
          <a:p>
            <a:pPr marL="0" indent="0" algn="r" rtl="1">
              <a:buNone/>
            </a:pPr>
            <a:r>
              <a:rPr lang="fa-IR" dirty="0">
                <a:latin typeface="Adobe Arabic" panose="02040503050201020203" pitchFamily="18" charset="-78"/>
                <a:cs typeface="Adobe Arabic" panose="02040503050201020203" pitchFamily="18" charset="-78"/>
              </a:rPr>
              <a:t>2- مطابق گزارش سازمان نظارت راهبردی، ایران گنجایش تأمین 83 میلیون نفر و مطابق بررسی سازمان جمعیت‌شناسی ایران 200 میلیون نفر را </a:t>
            </a:r>
            <a:r>
              <a:rPr lang="fa-IR" dirty="0" smtClean="0">
                <a:latin typeface="Adobe Arabic" panose="02040503050201020203" pitchFamily="18" charset="-78"/>
                <a:cs typeface="Adobe Arabic" panose="02040503050201020203" pitchFamily="18" charset="-78"/>
              </a:rPr>
              <a:t>دارد</a:t>
            </a:r>
          </a:p>
          <a:p>
            <a:pPr marL="0" indent="0" algn="r" rtl="1">
              <a:buNone/>
            </a:pPr>
            <a:r>
              <a:rPr lang="fa-IR" dirty="0" smtClean="0">
                <a:latin typeface="Adobe Arabic" panose="02040503050201020203" pitchFamily="18" charset="-78"/>
                <a:cs typeface="Adobe Arabic" panose="02040503050201020203" pitchFamily="18" charset="-78"/>
              </a:rPr>
              <a:t>3- مطابق یافته های اقتصاد دانان افزایش جمعیت می تواند موجبات رشد اقتصادی ، افزایش رفاه ، و کاهش نرخ تورم را سبب شود. (کشورهای بریکس)</a:t>
            </a:r>
          </a:p>
          <a:p>
            <a:pPr marL="0" indent="0" algn="r" rtl="1">
              <a:buNone/>
            </a:pPr>
            <a:r>
              <a:rPr lang="fa-IR" dirty="0" smtClean="0">
                <a:latin typeface="Adobe Arabic" panose="02040503050201020203" pitchFamily="18" charset="-78"/>
                <a:cs typeface="Adobe Arabic" panose="02040503050201020203" pitchFamily="18" charset="-78"/>
              </a:rPr>
              <a:t>4- </a:t>
            </a:r>
            <a:r>
              <a:rPr lang="ar-SA" dirty="0">
                <a:latin typeface="Adobe Arabic" panose="02040503050201020203" pitchFamily="18" charset="-78"/>
                <a:cs typeface="Adobe Arabic" panose="02040503050201020203" pitchFamily="18" charset="-78"/>
              </a:rPr>
              <a:t>جمعیت ایران عملا از سال </a:t>
            </a:r>
            <a:r>
              <a:rPr lang="fa-IR" dirty="0">
                <a:latin typeface="Adobe Arabic" panose="02040503050201020203" pitchFamily="18" charset="-78"/>
                <a:cs typeface="Adobe Arabic" panose="02040503050201020203" pitchFamily="18" charset="-78"/>
              </a:rPr>
              <a:t>۱۴۳۵</a:t>
            </a:r>
            <a:r>
              <a:rPr lang="ar-SA" dirty="0">
                <a:latin typeface="Adobe Arabic" panose="02040503050201020203" pitchFamily="18" charset="-78"/>
                <a:cs typeface="Adobe Arabic" panose="02040503050201020203" pitchFamily="18" charset="-78"/>
              </a:rPr>
              <a:t> پیر می شود؛ در این سال بیش از </a:t>
            </a:r>
            <a:r>
              <a:rPr lang="fa-IR" dirty="0">
                <a:latin typeface="Adobe Arabic" panose="02040503050201020203" pitchFamily="18" charset="-78"/>
                <a:cs typeface="Adobe Arabic" panose="02040503050201020203" pitchFamily="18" charset="-78"/>
              </a:rPr>
              <a:t>۲۷ </a:t>
            </a:r>
            <a:r>
              <a:rPr lang="ar-SA" dirty="0">
                <a:latin typeface="Adobe Arabic" panose="02040503050201020203" pitchFamily="18" charset="-78"/>
                <a:cs typeface="Adobe Arabic" panose="02040503050201020203" pitchFamily="18" charset="-78"/>
              </a:rPr>
              <a:t>میلیون نفر از جمعیت ایران سالمند است و این یک سوم جمعیت کشور و بیش از </a:t>
            </a:r>
            <a:r>
              <a:rPr lang="fa-IR" dirty="0">
                <a:latin typeface="Adobe Arabic" panose="02040503050201020203" pitchFamily="18" charset="-78"/>
                <a:cs typeface="Adobe Arabic" panose="02040503050201020203" pitchFamily="18" charset="-78"/>
              </a:rPr>
              <a:t>۵۰ </a:t>
            </a:r>
            <a:r>
              <a:rPr lang="ar-SA" dirty="0">
                <a:latin typeface="Adobe Arabic" panose="02040503050201020203" pitchFamily="18" charset="-78"/>
                <a:cs typeface="Adobe Arabic" panose="02040503050201020203" pitchFamily="18" charset="-78"/>
              </a:rPr>
              <a:t>درصد جمعیت مولد. درحالی که اکنون و با جمعیت </a:t>
            </a:r>
            <a:r>
              <a:rPr lang="fa-IR" dirty="0">
                <a:latin typeface="Adobe Arabic" panose="02040503050201020203" pitchFamily="18" charset="-78"/>
                <a:cs typeface="Adobe Arabic" panose="02040503050201020203" pitchFamily="18" charset="-78"/>
              </a:rPr>
              <a:t>۷۵</a:t>
            </a:r>
            <a:r>
              <a:rPr lang="ar-SA" dirty="0">
                <a:latin typeface="Adobe Arabic" panose="02040503050201020203" pitchFamily="18" charset="-78"/>
                <a:cs typeface="Adobe Arabic" panose="02040503050201020203" pitchFamily="18" charset="-78"/>
              </a:rPr>
              <a:t> میلیون نفری، تنها </a:t>
            </a:r>
            <a:r>
              <a:rPr lang="fa-IR" dirty="0">
                <a:latin typeface="Adobe Arabic" panose="02040503050201020203" pitchFamily="18" charset="-78"/>
                <a:cs typeface="Adobe Arabic" panose="02040503050201020203" pitchFamily="18" charset="-78"/>
              </a:rPr>
              <a:t>۵</a:t>
            </a:r>
            <a:r>
              <a:rPr lang="ar-SA" dirty="0">
                <a:latin typeface="Adobe Arabic" panose="02040503050201020203" pitchFamily="18" charset="-78"/>
                <a:cs typeface="Adobe Arabic" panose="02040503050201020203" pitchFamily="18" charset="-78"/>
              </a:rPr>
              <a:t> میلیون و </a:t>
            </a:r>
            <a:r>
              <a:rPr lang="fa-IR" dirty="0">
                <a:latin typeface="Adobe Arabic" panose="02040503050201020203" pitchFamily="18" charset="-78"/>
                <a:cs typeface="Adobe Arabic" panose="02040503050201020203" pitchFamily="18" charset="-78"/>
              </a:rPr>
              <a:t>۷۰۰ </a:t>
            </a:r>
            <a:r>
              <a:rPr lang="ar-SA" dirty="0">
                <a:latin typeface="Adobe Arabic" panose="02040503050201020203" pitchFamily="18" charset="-78"/>
                <a:cs typeface="Adobe Arabic" panose="02040503050201020203" pitchFamily="18" charset="-78"/>
              </a:rPr>
              <a:t>هزار سالمند در ایران زندگی می کند که حدود یک چهاردهم کل جمعیت ایران است و البته یک دهم جمعیت مولد</a:t>
            </a:r>
            <a:r>
              <a:rPr lang="en-US" dirty="0">
                <a:latin typeface="Adobe Arabic" panose="02040503050201020203" pitchFamily="18" charset="-78"/>
                <a:cs typeface="Adobe Arabic" panose="02040503050201020203" pitchFamily="18" charset="-78"/>
              </a:rPr>
              <a:t>.</a:t>
            </a:r>
            <a:r>
              <a:rPr lang="en-US" dirty="0"/>
              <a:t/>
            </a:r>
            <a:br>
              <a:rPr lang="en-US" dirty="0"/>
            </a:br>
            <a:r>
              <a:rPr lang="fa-IR" dirty="0" smtClean="0">
                <a:latin typeface="Adobe Arabic" panose="02040503050201020203" pitchFamily="18" charset="-78"/>
                <a:cs typeface="Adobe Arabic" panose="02040503050201020203" pitchFamily="18" charset="-78"/>
              </a:rPr>
              <a:t>5- طبق پیش بینی ها و با تداوم وضع موجود </a:t>
            </a:r>
            <a:r>
              <a:rPr lang="ar-SA" dirty="0" smtClean="0">
                <a:latin typeface="Adobe Arabic" panose="02040503050201020203" pitchFamily="18" charset="-78"/>
                <a:cs typeface="Adobe Arabic" panose="02040503050201020203" pitchFamily="18" charset="-78"/>
              </a:rPr>
              <a:t>در </a:t>
            </a:r>
            <a:r>
              <a:rPr lang="ar-SA" dirty="0">
                <a:latin typeface="Adobe Arabic" panose="02040503050201020203" pitchFamily="18" charset="-78"/>
                <a:cs typeface="Adobe Arabic" panose="02040503050201020203" pitchFamily="18" charset="-78"/>
              </a:rPr>
              <a:t>سال </a:t>
            </a:r>
            <a:r>
              <a:rPr lang="fa-IR" dirty="0">
                <a:latin typeface="Adobe Arabic" panose="02040503050201020203" pitchFamily="18" charset="-78"/>
                <a:cs typeface="Adobe Arabic" panose="02040503050201020203" pitchFamily="18" charset="-78"/>
              </a:rPr>
              <a:t>۱۴۷۰</a:t>
            </a:r>
            <a:r>
              <a:rPr lang="ar-SA" dirty="0">
                <a:latin typeface="Adobe Arabic" panose="02040503050201020203" pitchFamily="18" charset="-78"/>
                <a:cs typeface="Adobe Arabic" panose="02040503050201020203" pitchFamily="18" charset="-78"/>
              </a:rPr>
              <a:t> ایران به یکی از فقیرترین کشورها بدل می شود؛ حدود نیمی از جمعیت یا پیر است و یا مصرف کننده. این یعنی آن </a:t>
            </a:r>
            <a:r>
              <a:rPr lang="fa-IR" dirty="0">
                <a:latin typeface="Adobe Arabic" panose="02040503050201020203" pitchFamily="18" charset="-78"/>
                <a:cs typeface="Adobe Arabic" panose="02040503050201020203" pitchFamily="18" charset="-78"/>
              </a:rPr>
              <a:t>۳۰</a:t>
            </a:r>
            <a:r>
              <a:rPr lang="ar-SA" dirty="0">
                <a:latin typeface="Adobe Arabic" panose="02040503050201020203" pitchFamily="18" charset="-78"/>
                <a:cs typeface="Adobe Arabic" panose="02040503050201020203" pitchFamily="18" charset="-78"/>
              </a:rPr>
              <a:t> میلیون نفر مولد باید هم برای خودش کار کند هم برای پدر و مادر پیری که به تک فرزندی در رو آورده اند</a:t>
            </a:r>
            <a:r>
              <a:rPr lang="en-US" dirty="0"/>
              <a:t>.</a:t>
            </a:r>
            <a:br>
              <a:rPr lang="en-US" dirty="0"/>
            </a:br>
            <a:endParaRPr lang="en-US" dirty="0"/>
          </a:p>
        </p:txBody>
      </p:sp>
    </p:spTree>
    <p:extLst>
      <p:ext uri="{BB962C8B-B14F-4D97-AF65-F5344CB8AC3E}">
        <p14:creationId xmlns:p14="http://schemas.microsoft.com/office/powerpoint/2010/main" val="2803577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17" y="110358"/>
            <a:ext cx="11745311" cy="67476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712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2" y="236482"/>
            <a:ext cx="4871545" cy="64008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980" y="1393058"/>
            <a:ext cx="6437586" cy="4087648"/>
          </a:xfrm>
          <a:prstGeom prst="rect">
            <a:avLst/>
          </a:prstGeom>
        </p:spPr>
      </p:pic>
    </p:spTree>
    <p:extLst>
      <p:ext uri="{BB962C8B-B14F-4D97-AF65-F5344CB8AC3E}">
        <p14:creationId xmlns:p14="http://schemas.microsoft.com/office/powerpoint/2010/main" val="4199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3980793"/>
          </a:xfrm>
        </p:spPr>
        <p:txBody>
          <a:bodyPr>
            <a:normAutofit fontScale="90000"/>
          </a:bodyPr>
          <a:lstStyle/>
          <a:p>
            <a:pPr algn="r" rtl="1"/>
            <a:r>
              <a:rPr lang="fa-IR" b="1" i="1" dirty="0" smtClean="0">
                <a:latin typeface="Arabic Typesetting" panose="03020402040406030203" pitchFamily="66" charset="-78"/>
                <a:cs typeface="Arabic Typesetting" panose="03020402040406030203" pitchFamily="66" charset="-78"/>
              </a:rPr>
              <a:t>برخی </a:t>
            </a:r>
            <a:r>
              <a:rPr lang="fa-IR" b="1" i="1" dirty="0">
                <a:latin typeface="Arabic Typesetting" panose="03020402040406030203" pitchFamily="66" charset="-78"/>
                <a:cs typeface="Arabic Typesetting" panose="03020402040406030203" pitchFamily="66" charset="-78"/>
              </a:rPr>
              <a:t>از آثار و پیامدهای کاهش جمعیت عبارتند از: </a:t>
            </a:r>
            <a:r>
              <a:rPr lang="fa-IR" b="1" i="1" dirty="0" smtClean="0">
                <a:latin typeface="Arabic Typesetting" panose="03020402040406030203" pitchFamily="66" charset="-78"/>
                <a:cs typeface="Arabic Typesetting" panose="03020402040406030203" pitchFamily="66" charset="-78"/>
              </a:rPr>
              <a:t/>
            </a:r>
            <a:br>
              <a:rPr lang="fa-IR" b="1" i="1" dirty="0" smtClean="0">
                <a:latin typeface="Arabic Typesetting" panose="03020402040406030203" pitchFamily="66" charset="-78"/>
                <a:cs typeface="Arabic Typesetting" panose="03020402040406030203" pitchFamily="66" charset="-78"/>
              </a:rPr>
            </a:br>
            <a:r>
              <a:rPr lang="fa-IR" b="1" i="1" dirty="0">
                <a:latin typeface="Arabic Typesetting" panose="03020402040406030203" pitchFamily="66" charset="-78"/>
                <a:cs typeface="Arabic Typesetting" panose="03020402040406030203" pitchFamily="66" charset="-78"/>
              </a:rPr>
              <a:t>1</a:t>
            </a:r>
            <a:r>
              <a:rPr lang="fa-IR" dirty="0" smtClean="0">
                <a:latin typeface="Arabic Typesetting" panose="03020402040406030203" pitchFamily="66" charset="-78"/>
                <a:cs typeface="Arabic Typesetting" panose="03020402040406030203" pitchFamily="66" charset="-78"/>
              </a:rPr>
              <a:t>. </a:t>
            </a:r>
            <a:r>
              <a:rPr lang="fa-IR" dirty="0">
                <a:latin typeface="Arabic Typesetting" panose="03020402040406030203" pitchFamily="66" charset="-78"/>
                <a:cs typeface="Arabic Typesetting" panose="03020402040406030203" pitchFamily="66" charset="-78"/>
              </a:rPr>
              <a:t>عدم رشد و توسعه </a:t>
            </a:r>
            <a:r>
              <a:rPr lang="fa-IR" dirty="0" smtClean="0">
                <a:latin typeface="Arabic Typesetting" panose="03020402040406030203" pitchFamily="66" charset="-78"/>
                <a:cs typeface="Arabic Typesetting" panose="03020402040406030203" pitchFamily="66" charset="-78"/>
              </a:rPr>
              <a:t>اقتصادی</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2</a:t>
            </a:r>
            <a:r>
              <a:rPr lang="fa-IR" dirty="0">
                <a:latin typeface="Arabic Typesetting" panose="03020402040406030203" pitchFamily="66" charset="-78"/>
                <a:cs typeface="Arabic Typesetting" panose="03020402040406030203" pitchFamily="66" charset="-78"/>
              </a:rPr>
              <a:t>. پیری و بی نشاطی جمعیت </a:t>
            </a:r>
            <a:r>
              <a:rPr lang="fa-IR" dirty="0" smtClean="0">
                <a:latin typeface="Arabic Typesetting" panose="03020402040406030203" pitchFamily="66" charset="-78"/>
                <a:cs typeface="Arabic Typesetting" panose="03020402040406030203" pitchFamily="66" charset="-78"/>
              </a:rPr>
              <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3</a:t>
            </a:r>
            <a:r>
              <a:rPr lang="fa-IR" dirty="0">
                <a:latin typeface="Arabic Typesetting" panose="03020402040406030203" pitchFamily="66" charset="-78"/>
                <a:cs typeface="Arabic Typesetting" panose="03020402040406030203" pitchFamily="66" charset="-78"/>
              </a:rPr>
              <a:t>. آسیب های اخلاقی و </a:t>
            </a:r>
            <a:r>
              <a:rPr lang="fa-IR" dirty="0" smtClean="0">
                <a:latin typeface="Arabic Typesetting" panose="03020402040406030203" pitchFamily="66" charset="-78"/>
                <a:cs typeface="Arabic Typesetting" panose="03020402040406030203" pitchFamily="66" charset="-78"/>
              </a:rPr>
              <a:t>تربیتی</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 </a:t>
            </a:r>
            <a:r>
              <a:rPr lang="fa-IR" dirty="0">
                <a:latin typeface="Arabic Typesetting" panose="03020402040406030203" pitchFamily="66" charset="-78"/>
                <a:cs typeface="Arabic Typesetting" panose="03020402040406030203" pitchFamily="66" charset="-78"/>
              </a:rPr>
              <a:t>4. انقطاع نسل </a:t>
            </a:r>
            <a:r>
              <a:rPr lang="fa-IR" dirty="0" smtClean="0">
                <a:latin typeface="Arabic Typesetting" panose="03020402040406030203" pitchFamily="66" charset="-78"/>
                <a:cs typeface="Arabic Typesetting" panose="03020402040406030203" pitchFamily="66" charset="-78"/>
              </a:rPr>
              <a:t>بشر</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 </a:t>
            </a:r>
            <a:r>
              <a:rPr lang="fa-IR" dirty="0">
                <a:latin typeface="Arabic Typesetting" panose="03020402040406030203" pitchFamily="66" charset="-78"/>
                <a:cs typeface="Arabic Typesetting" panose="03020402040406030203" pitchFamily="66" charset="-78"/>
              </a:rPr>
              <a:t> </a:t>
            </a:r>
            <a:r>
              <a:rPr lang="fa-IR" dirty="0" smtClean="0">
                <a:latin typeface="Arabic Typesetting" panose="03020402040406030203" pitchFamily="66" charset="-78"/>
                <a:cs typeface="Arabic Typesetting" panose="03020402040406030203" pitchFamily="66" charset="-78"/>
              </a:rPr>
              <a:t>5.</a:t>
            </a:r>
            <a:r>
              <a:rPr lang="fa-IR" dirty="0">
                <a:latin typeface="Arabic Typesetting" panose="03020402040406030203" pitchFamily="66" charset="-78"/>
                <a:cs typeface="Arabic Typesetting" panose="03020402040406030203" pitchFamily="66" charset="-78"/>
              </a:rPr>
              <a:t>  اختلال در جامعه پذیری و ارتباطات اجتماعی بچه های خانواده های کم </a:t>
            </a:r>
            <a:r>
              <a:rPr lang="fa-IR" dirty="0" smtClean="0">
                <a:latin typeface="Arabic Typesetting" panose="03020402040406030203" pitchFamily="66" charset="-78"/>
                <a:cs typeface="Arabic Typesetting" panose="03020402040406030203" pitchFamily="66" charset="-78"/>
              </a:rPr>
              <a:t>جمعیت</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6. </a:t>
            </a:r>
            <a:r>
              <a:rPr lang="fa-IR" dirty="0">
                <a:latin typeface="Arabic Typesetting" panose="03020402040406030203" pitchFamily="66" charset="-78"/>
                <a:cs typeface="Arabic Typesetting" panose="03020402040406030203" pitchFamily="66" charset="-78"/>
              </a:rPr>
              <a:t>هزینه‌ی نگه‌داری سالمندان </a:t>
            </a:r>
            <a:r>
              <a:rPr lang="fa-IR" dirty="0" smtClean="0">
                <a:latin typeface="Arabic Typesetting" panose="03020402040406030203" pitchFamily="66" charset="-78"/>
                <a:cs typeface="Arabic Typesetting" panose="03020402040406030203" pitchFamily="66" charset="-78"/>
              </a:rPr>
              <a:t/>
            </a:r>
            <a:br>
              <a:rPr lang="fa-IR" dirty="0" smtClean="0">
                <a:latin typeface="Arabic Typesetting" panose="03020402040406030203" pitchFamily="66" charset="-78"/>
                <a:cs typeface="Arabic Typesetting" panose="03020402040406030203" pitchFamily="66" charset="-78"/>
              </a:rPr>
            </a:br>
            <a:r>
              <a:rPr lang="fa-IR" dirty="0" smtClean="0">
                <a:latin typeface="Arabic Typesetting" panose="03020402040406030203" pitchFamily="66" charset="-78"/>
                <a:cs typeface="Arabic Typesetting" panose="03020402040406030203" pitchFamily="66" charset="-78"/>
              </a:rPr>
              <a:t>7. </a:t>
            </a:r>
            <a:r>
              <a:rPr lang="fa-IR" dirty="0">
                <a:latin typeface="Arabic Typesetting" panose="03020402040406030203" pitchFamily="66" charset="-78"/>
                <a:cs typeface="Arabic Typesetting" panose="03020402040406030203" pitchFamily="66" charset="-78"/>
              </a:rPr>
              <a:t>کاهش جمعیت؛ بخش کشاورزی و تأثیر مستقیم آن بر رونق </a:t>
            </a:r>
            <a:r>
              <a:rPr lang="fa-IR">
                <a:latin typeface="Arabic Typesetting" panose="03020402040406030203" pitchFamily="66" charset="-78"/>
                <a:cs typeface="Arabic Typesetting" panose="03020402040406030203" pitchFamily="66" charset="-78"/>
              </a:rPr>
              <a:t>اقتصادی </a:t>
            </a:r>
            <a:r>
              <a:rPr lang="fa-IR" smtClean="0">
                <a:latin typeface="Arabic Typesetting" panose="03020402040406030203" pitchFamily="66" charset="-78"/>
                <a:cs typeface="Arabic Typesetting" panose="03020402040406030203" pitchFamily="66" charset="-78"/>
              </a:rPr>
              <a:t>کشور</a:t>
            </a:r>
            <a:r>
              <a:rPr lang="fa-IR" dirty="0" smtClean="0">
                <a:latin typeface="Arabic Typesetting" panose="03020402040406030203" pitchFamily="66" charset="-78"/>
                <a:cs typeface="Arabic Typesetting" panose="03020402040406030203" pitchFamily="66" charset="-78"/>
              </a:rPr>
              <a:t/>
            </a:r>
            <a:br>
              <a:rPr lang="fa-IR" dirty="0" smtClean="0">
                <a:latin typeface="Arabic Typesetting" panose="03020402040406030203" pitchFamily="66" charset="-78"/>
                <a:cs typeface="Arabic Typesetting" panose="03020402040406030203" pitchFamily="66" charset="-78"/>
              </a:rPr>
            </a:br>
            <a:r>
              <a:rPr lang="fa-IR" dirty="0">
                <a:latin typeface="Arabic Typesetting" panose="03020402040406030203" pitchFamily="66" charset="-78"/>
                <a:cs typeface="Arabic Typesetting" panose="03020402040406030203" pitchFamily="66" charset="-78"/>
              </a:rPr>
              <a:t>8</a:t>
            </a:r>
            <a:r>
              <a:rPr lang="fa-IR" dirty="0" smtClean="0">
                <a:latin typeface="Arabic Typesetting" panose="03020402040406030203" pitchFamily="66" charset="-78"/>
                <a:cs typeface="Arabic Typesetting" panose="03020402040406030203" pitchFamily="66" charset="-78"/>
              </a:rPr>
              <a:t>- </a:t>
            </a:r>
            <a:r>
              <a:rPr lang="fa-IR" dirty="0">
                <a:latin typeface="Arabic Typesetting" panose="03020402040406030203" pitchFamily="66" charset="-78"/>
                <a:cs typeface="Arabic Typesetting" panose="03020402040406030203" pitchFamily="66" charset="-78"/>
              </a:rPr>
              <a:t>ضعیف شدن نیروی دفاعی کشور</a:t>
            </a:r>
            <a:endParaRPr lang="en-US" dirty="0">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sz="quarter" idx="13"/>
          </p:nvPr>
        </p:nvSpPr>
        <p:spPr>
          <a:xfrm flipV="1">
            <a:off x="1484312" y="4343399"/>
            <a:ext cx="10018713" cy="45719"/>
          </a:xfrm>
        </p:spPr>
        <p:txBody>
          <a:bodyPr>
            <a:normAutofit fontScale="25000" lnSpcReduction="20000"/>
          </a:bodyPr>
          <a:lstStyle/>
          <a:p>
            <a:endParaRPr lang="fa-IR" dirty="0" smtClean="0"/>
          </a:p>
          <a:p>
            <a:endParaRPr lang="en-US" dirty="0"/>
          </a:p>
        </p:txBody>
      </p:sp>
      <p:sp>
        <p:nvSpPr>
          <p:cNvPr id="4" name="Text Placeholder 3"/>
          <p:cNvSpPr>
            <a:spLocks noGrp="1"/>
          </p:cNvSpPr>
          <p:nvPr>
            <p:ph type="body" idx="1"/>
          </p:nvPr>
        </p:nvSpPr>
        <p:spPr>
          <a:xfrm>
            <a:off x="1484311" y="5644054"/>
            <a:ext cx="10018713" cy="147145"/>
          </a:xfrm>
        </p:spPr>
        <p:txBody>
          <a:bodyPr>
            <a:normAutofit fontScale="25000" lnSpcReduction="20000"/>
          </a:bodyPr>
          <a:lstStyle/>
          <a:p>
            <a:endParaRPr lang="en-US" dirty="0"/>
          </a:p>
        </p:txBody>
      </p:sp>
    </p:spTree>
    <p:extLst>
      <p:ext uri="{BB962C8B-B14F-4D97-AF65-F5344CB8AC3E}">
        <p14:creationId xmlns:p14="http://schemas.microsoft.com/office/powerpoint/2010/main" val="1482055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0"/>
            <a:ext cx="10923475" cy="6040192"/>
          </a:xfrm>
        </p:spPr>
        <p:txBody>
          <a:bodyPr>
            <a:normAutofit/>
          </a:bodyPr>
          <a:lstStyle/>
          <a:p>
            <a:pPr algn="r" rtl="1"/>
            <a:r>
              <a:rPr lang="fa-IR" sz="2800" dirty="0" smtClean="0">
                <a:solidFill>
                  <a:srgbClr val="FF0000"/>
                </a:solidFill>
                <a:latin typeface="Adobe Arabic" panose="02040503050201020203" pitchFamily="18" charset="-78"/>
                <a:cs typeface="Adobe Arabic" panose="02040503050201020203" pitchFamily="18" charset="-78"/>
              </a:rPr>
              <a:t>3- بحران نفت و انرژی و آینده ایران </a:t>
            </a:r>
            <a:br>
              <a:rPr lang="fa-IR" sz="2800" dirty="0" smtClean="0">
                <a:solidFill>
                  <a:srgbClr val="FF0000"/>
                </a:solidFill>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r>
            <a:br>
              <a:rPr lang="fa-IR" sz="2800" dirty="0" smtClean="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1</a:t>
            </a:r>
            <a:r>
              <a:rPr lang="fa-IR" sz="2800" dirty="0" smtClean="0">
                <a:latin typeface="Adobe Arabic" panose="02040503050201020203" pitchFamily="18" charset="-78"/>
                <a:cs typeface="Adobe Arabic" panose="02040503050201020203" pitchFamily="18" charset="-78"/>
              </a:rPr>
              <a:t>- کاهش </a:t>
            </a:r>
            <a:r>
              <a:rPr lang="fa-IR" sz="2800" dirty="0">
                <a:latin typeface="Adobe Arabic" panose="02040503050201020203" pitchFamily="18" charset="-78"/>
                <a:cs typeface="Adobe Arabic" panose="02040503050201020203" pitchFamily="18" charset="-78"/>
              </a:rPr>
              <a:t>50‌درصدی قیمت نفت در شش ماه گذشته نه‌تنها اخبار مربوط به حوزه بودجه را تحت‌الشعاع قرار داد، </a:t>
            </a:r>
            <a:r>
              <a:rPr lang="fa-IR" sz="2800" dirty="0" smtClean="0">
                <a:latin typeface="Adobe Arabic" panose="02040503050201020203" pitchFamily="18" charset="-78"/>
                <a:cs typeface="Adobe Arabic" panose="02040503050201020203" pitchFamily="18" charset="-78"/>
              </a:rPr>
              <a:t>بلکه </a:t>
            </a:r>
            <a:r>
              <a:rPr lang="fa-IR" sz="2800" dirty="0">
                <a:latin typeface="Adobe Arabic" panose="02040503050201020203" pitchFamily="18" charset="-78"/>
                <a:cs typeface="Adobe Arabic" panose="02040503050201020203" pitchFamily="18" charset="-78"/>
              </a:rPr>
              <a:t>بازار ارز و بازار سهام را نیز دچار نوسان کرد که رهاورد آن برای دلار صعودی و برای بازار سرمایه نزولی بود. </a:t>
            </a:r>
            <a:r>
              <a:rPr lang="fa-IR" sz="2800" dirty="0" smtClean="0">
                <a:latin typeface="Adobe Arabic" panose="02040503050201020203" pitchFamily="18" charset="-78"/>
                <a:cs typeface="Adobe Arabic" panose="02040503050201020203" pitchFamily="18" charset="-78"/>
              </a:rPr>
              <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r>
            <a:br>
              <a:rPr lang="fa-IR" sz="2800" dirty="0" smtClean="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2- پرداخت یارانه‌های انرژی و نرخ پایین مالیات بر انرژی در بسیاری از کشورهای در حال توسعه که اقتصادی وابسته به نفت دارند وجود دارد و باعث آسیب‌پذیر شدن اقتصاد و نظام مالی آنها شده است</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
            </a:r>
            <a:br>
              <a:rPr lang="fa-IR" sz="2800" dirty="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3- </a:t>
            </a:r>
            <a:r>
              <a:rPr lang="fa-IR" sz="2800" dirty="0" smtClean="0">
                <a:latin typeface="Adobe Arabic" panose="02040503050201020203" pitchFamily="18" charset="-78"/>
                <a:cs typeface="Adobe Arabic" panose="02040503050201020203" pitchFamily="18" charset="-78"/>
              </a:rPr>
              <a:t>در </a:t>
            </a:r>
            <a:r>
              <a:rPr lang="fa-IR" sz="2800" dirty="0">
                <a:latin typeface="Adobe Arabic" panose="02040503050201020203" pitchFamily="18" charset="-78"/>
                <a:cs typeface="Adobe Arabic" panose="02040503050201020203" pitchFamily="18" charset="-78"/>
              </a:rPr>
              <a:t>کشورهای توسعه‌یافته سهم صادرات از تولید ناخالص داخلی بالاتر از 45 درصد و در کشورهای در حال ‌توسعه حدود 35 درصد است. اما این شاخص برای کشور ما بدون احتساب صادرات نفت خام زیر 10 درصد است</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
            </a:r>
            <a:br>
              <a:rPr lang="fa-IR" sz="2800" dirty="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4- </a:t>
            </a:r>
            <a:endParaRPr lang="en-US" sz="28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579550" y="4824248"/>
            <a:ext cx="11039636" cy="1923393"/>
          </a:xfrm>
        </p:spPr>
        <p:txBody>
          <a:bodyPr>
            <a:normAutofit/>
          </a:bodyPr>
          <a:lstStyle/>
          <a:p>
            <a:pPr algn="r" rtl="1"/>
            <a:r>
              <a:rPr lang="fa-IR" dirty="0" smtClean="0">
                <a:latin typeface="Adobe Arabic" panose="02040503050201020203" pitchFamily="18" charset="-78"/>
                <a:cs typeface="Adobe Arabic" panose="02040503050201020203" pitchFamily="18" charset="-78"/>
              </a:rPr>
              <a:t>بخش </a:t>
            </a:r>
            <a:r>
              <a:rPr lang="fa-IR" dirty="0">
                <a:latin typeface="Adobe Arabic" panose="02040503050201020203" pitchFamily="18" charset="-78"/>
                <a:cs typeface="Adobe Arabic" panose="02040503050201020203" pitchFamily="18" charset="-78"/>
              </a:rPr>
              <a:t>نفت ضمن آنکه با افزايش توليد، به ايجاد يک تحرک اوليه در سال‌هاي 1395 و 1396 کمک خواهد کرد، در سال‌هاي بعد، از نظر ايجاد منابع، تحول‌آفرين نخواهد بود. در مقابل، فعاليت‌هاي صرفه‌جويي‌کننده در مصرف انرژي، نيروي کار تحصيل‌کرده ارزان و گاز طبيعي اضافه شده به ظرفيت موجود از سال 1396، در کنار ظرفيت‌هاي صنعتي ايجاد شده طي ساليان گذشته که با اصلاح ساختار قابليت رقابت‌پذير شدن داشته باشند، مهم‌ترين مزيت‌هاي اقتصاد ايران براي عرضه به بازار جهاني خواهند بود. </a:t>
            </a: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142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90" y="570185"/>
            <a:ext cx="10018713" cy="2096814"/>
          </a:xfrm>
        </p:spPr>
        <p:txBody>
          <a:bodyPr>
            <a:noAutofit/>
          </a:bodyPr>
          <a:lstStyle/>
          <a:p>
            <a:pPr algn="just" rtl="1">
              <a:lnSpc>
                <a:spcPct val="150000"/>
              </a:lnSpc>
            </a:pPr>
            <a:r>
              <a:rPr lang="fa-IR" sz="2800" dirty="0">
                <a:latin typeface="IPT.Farnaz" panose="00000400000000000000" pitchFamily="2" charset="2"/>
                <a:cs typeface="B Davat" panose="00000400000000000000" pitchFamily="2" charset="-78"/>
              </a:rPr>
              <a:t>وابستگی بودجه‌ی عمومی به منابع نفتی در سال 1379، در حدود 68 درصد بود. این مقدار به تدریج کاهش یافت و در سال 1383 به پایین‌ترین رقم در بازه‌ی زمانی 1379 تا 1389، یعنی 43.3 درصد رسید. از سال 1384 وابستگی بودجه به نفت افزایش یافت؛ به گونه‌ای که در </a:t>
            </a:r>
            <a:r>
              <a:rPr lang="fa-IR" sz="2800" dirty="0" smtClean="0">
                <a:latin typeface="IPT.Farnaz" panose="00000400000000000000" pitchFamily="2" charset="2"/>
                <a:cs typeface="B Davat" panose="00000400000000000000" pitchFamily="2" charset="-78"/>
              </a:rPr>
              <a:t>سال 1385 این وابستگی به بالاترین رقم خود یعنی حدود 70 درصد رسید. </a:t>
            </a:r>
            <a:endParaRPr lang="en-US" sz="2800" dirty="0">
              <a:cs typeface="B Davat" panose="00000400000000000000" pitchFamily="2" charset="-78"/>
            </a:endParaRPr>
          </a:p>
        </p:txBody>
      </p:sp>
      <p:sp>
        <p:nvSpPr>
          <p:cNvPr id="3" name="Content Placeholder 2"/>
          <p:cNvSpPr>
            <a:spLocks noGrp="1"/>
          </p:cNvSpPr>
          <p:nvPr>
            <p:ph idx="1"/>
          </p:nvPr>
        </p:nvSpPr>
        <p:spPr>
          <a:xfrm>
            <a:off x="488731" y="3105806"/>
            <a:ext cx="11030059" cy="3279227"/>
          </a:xfrm>
        </p:spPr>
        <p:txBody>
          <a:bodyPr>
            <a:normAutofit/>
          </a:bodyPr>
          <a:lstStyle/>
          <a:p>
            <a:pPr algn="r" rtl="1"/>
            <a:r>
              <a:rPr lang="fa-IR" sz="2800" dirty="0" smtClean="0">
                <a:ln w="3175" cmpd="sng">
                  <a:noFill/>
                </a:ln>
                <a:latin typeface="IPT.Farnaz" panose="00000400000000000000" pitchFamily="2" charset="2"/>
                <a:ea typeface="+mj-ea"/>
                <a:cs typeface="B Davat" panose="00000400000000000000" pitchFamily="2" charset="-78"/>
              </a:rPr>
              <a:t>بر </a:t>
            </a:r>
            <a:r>
              <a:rPr lang="fa-IR" sz="2800" dirty="0">
                <a:ln w="3175" cmpd="sng">
                  <a:noFill/>
                </a:ln>
                <a:latin typeface="IPT.Farnaz" panose="00000400000000000000" pitchFamily="2" charset="2"/>
                <a:ea typeface="+mj-ea"/>
                <a:cs typeface="B Davat" panose="00000400000000000000" pitchFamily="2" charset="-78"/>
              </a:rPr>
              <a:t>اساس سیاست‌های کلی برنامه پنجم توســعه دولت مکلف شده حداقل ۲۰ درصــد منابع حاصل از صادرات نفت خام و فرآورده‌های نفتی را به صندوق توســعه ملی واریز </a:t>
            </a:r>
            <a:r>
              <a:rPr lang="fa-IR" sz="2800" dirty="0" smtClean="0">
                <a:ln w="3175" cmpd="sng">
                  <a:noFill/>
                </a:ln>
                <a:latin typeface="IPT.Farnaz" panose="00000400000000000000" pitchFamily="2" charset="2"/>
                <a:ea typeface="+mj-ea"/>
                <a:cs typeface="B Davat" panose="00000400000000000000" pitchFamily="2" charset="-78"/>
              </a:rPr>
              <a:t>کند</a:t>
            </a:r>
          </a:p>
          <a:p>
            <a:pPr algn="r" rtl="1"/>
            <a:endParaRPr lang="fa-IR" sz="2800" dirty="0" smtClean="0">
              <a:ln w="3175" cmpd="sng">
                <a:noFill/>
              </a:ln>
              <a:latin typeface="IPT.Farnaz" panose="00000400000000000000" pitchFamily="2" charset="2"/>
              <a:ea typeface="+mj-ea"/>
              <a:cs typeface="B Davat" panose="00000400000000000000" pitchFamily="2" charset="-78"/>
            </a:endParaRPr>
          </a:p>
          <a:p>
            <a:pPr algn="r" rtl="1"/>
            <a:r>
              <a:rPr lang="fa-IR" sz="2800" dirty="0">
                <a:cs typeface="B Davat" panose="00000400000000000000" pitchFamily="2" charset="-78"/>
              </a:rPr>
              <a:t>کشور ما از لحاظ منابع خدادادی در رتبه‌ دوم جهان قرار دارد اما نفت در کشور ما با ضریب برداشت کنونی حداکثر تا ۴۰ سال آینده، گاز در ۶۰ سال آینده و زغال‌سنگ تا ۲۰۰ سال آینده تمام خواهد شد.</a:t>
            </a:r>
            <a:endParaRPr lang="en-US" sz="2800" dirty="0">
              <a:ln w="3175" cmpd="sng">
                <a:noFill/>
              </a:ln>
              <a:latin typeface="IPT.Farnaz" panose="00000400000000000000" pitchFamily="2" charset="2"/>
              <a:ea typeface="+mj-ea"/>
              <a:cs typeface="B Davat" panose="00000400000000000000" pitchFamily="2" charset="-78"/>
            </a:endParaRPr>
          </a:p>
        </p:txBody>
      </p:sp>
    </p:spTree>
    <p:extLst>
      <p:ext uri="{BB962C8B-B14F-4D97-AF65-F5344CB8AC3E}">
        <p14:creationId xmlns:p14="http://schemas.microsoft.com/office/powerpoint/2010/main" val="31085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141" y="476518"/>
            <a:ext cx="9144000" cy="3683357"/>
          </a:xfrm>
          <a:solidFill>
            <a:schemeClr val="accent6">
              <a:lumMod val="40000"/>
              <a:lumOff val="60000"/>
            </a:schemeClr>
          </a:solidFill>
          <a:scene3d>
            <a:camera prst="perspectiveContrastingRightFacing"/>
            <a:lightRig rig="threePt" dir="t"/>
          </a:scene3d>
        </p:spPr>
        <p:txBody>
          <a:bodyPr>
            <a:normAutofit/>
          </a:bodyPr>
          <a:lstStyle/>
          <a:p>
            <a:r>
              <a:rPr lang="fa-IR" sz="8800" dirty="0">
                <a:solidFill>
                  <a:schemeClr val="accent6">
                    <a:lumMod val="60000"/>
                    <a:lumOff val="40000"/>
                  </a:schemeClr>
                </a:solidFill>
                <a:latin typeface="IranNastaliq" panose="02020505000000020003" pitchFamily="18" charset="0"/>
                <a:cs typeface="IranNastaliq" panose="02020505000000020003" pitchFamily="18" charset="0"/>
              </a:rPr>
              <a:t> ب</a:t>
            </a:r>
            <a:r>
              <a:rPr lang="fa-IR" sz="8800" dirty="0">
                <a:solidFill>
                  <a:schemeClr val="accent6">
                    <a:lumMod val="60000"/>
                    <a:lumOff val="40000"/>
                  </a:schemeClr>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سم الله الرحمن الرحیم</a:t>
            </a:r>
            <a:r>
              <a:rPr lang="fa-IR" sz="8800" dirty="0">
                <a:solidFill>
                  <a:schemeClr val="accent6">
                    <a:lumMod val="60000"/>
                    <a:lumOff val="40000"/>
                  </a:schemeClr>
                </a:solidFill>
                <a:latin typeface="IranNastaliq" panose="02020505000000020003" pitchFamily="18" charset="0"/>
                <a:cs typeface="IranNastaliq" panose="02020505000000020003" pitchFamily="18" charset="0"/>
              </a:rPr>
              <a:t> </a:t>
            </a:r>
            <a:endParaRPr lang="en-US" sz="8800" dirty="0">
              <a:solidFill>
                <a:schemeClr val="accent6">
                  <a:lumMod val="60000"/>
                  <a:lumOff val="40000"/>
                </a:schemeClr>
              </a:solidFill>
              <a:latin typeface="IranNastaliq" panose="02020505000000020003" pitchFamily="18" charset="0"/>
              <a:cs typeface="IranNastaliq" panose="02020505000000020003" pitchFamily="18" charset="0"/>
            </a:endParaRPr>
          </a:p>
        </p:txBody>
      </p:sp>
      <p:sp>
        <p:nvSpPr>
          <p:cNvPr id="3" name="Subtitle 2"/>
          <p:cNvSpPr>
            <a:spLocks noGrp="1"/>
          </p:cNvSpPr>
          <p:nvPr>
            <p:ph type="subTitle" idx="1"/>
          </p:nvPr>
        </p:nvSpPr>
        <p:spPr>
          <a:xfrm>
            <a:off x="1524000" y="4819917"/>
            <a:ext cx="9144000" cy="1655762"/>
          </a:xfrm>
          <a:effectLst>
            <a:innerShdw blurRad="63500" dist="50800" dir="13500000">
              <a:prstClr val="black">
                <a:alpha val="50000"/>
              </a:prstClr>
            </a:innerShdw>
          </a:effectLst>
        </p:spPr>
        <p:txBody>
          <a:bodyPr/>
          <a:lstStyle/>
          <a:p>
            <a:endParaRPr lang="en-US" dirty="0"/>
          </a:p>
        </p:txBody>
      </p:sp>
    </p:spTree>
    <p:extLst>
      <p:ext uri="{BB962C8B-B14F-4D97-AF65-F5344CB8AC3E}">
        <p14:creationId xmlns:p14="http://schemas.microsoft.com/office/powerpoint/2010/main" val="2229861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930166"/>
            <a:ext cx="3549121" cy="2041634"/>
          </a:xfrm>
        </p:spPr>
        <p:txBody>
          <a:bodyPr>
            <a:noAutofit/>
          </a:bodyPr>
          <a:lstStyle/>
          <a:p>
            <a:pPr algn="just" rtl="1"/>
            <a:r>
              <a:rPr lang="fa-IR" sz="2800" dirty="0" smtClean="0">
                <a:cs typeface="B Davat" panose="00000400000000000000" pitchFamily="2" charset="-78"/>
              </a:rPr>
              <a:t>وضعیت کنونی اقتصاد کشور با توجه به کاهش قیمت نفت بر تاکید دولت بر افزایش مالیات ها برای تامین هزینه ها دلالت دارد. </a:t>
            </a:r>
            <a:endParaRPr lang="en-US" sz="2800" dirty="0">
              <a:cs typeface="B Davat"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3433" y="268015"/>
            <a:ext cx="6601519" cy="6369268"/>
          </a:xfrm>
        </p:spPr>
      </p:pic>
      <p:sp>
        <p:nvSpPr>
          <p:cNvPr id="4" name="Text Placeholder 3"/>
          <p:cNvSpPr>
            <a:spLocks noGrp="1"/>
          </p:cNvSpPr>
          <p:nvPr>
            <p:ph type="body" sz="half" idx="2"/>
          </p:nvPr>
        </p:nvSpPr>
        <p:spPr>
          <a:xfrm>
            <a:off x="1484312" y="4130566"/>
            <a:ext cx="3549121" cy="670034"/>
          </a:xfrm>
        </p:spPr>
        <p:txBody>
          <a:bodyPr>
            <a:noAutofit/>
          </a:bodyPr>
          <a:lstStyle/>
          <a:p>
            <a:pPr algn="just" rtl="1"/>
            <a:r>
              <a:rPr lang="fa-IR" sz="2800" dirty="0">
                <a:ln w="3175" cmpd="sng">
                  <a:noFill/>
                </a:ln>
                <a:latin typeface="+mj-lt"/>
                <a:ea typeface="+mj-ea"/>
                <a:cs typeface="B Davat" panose="00000400000000000000" pitchFamily="2" charset="-78"/>
              </a:rPr>
              <a:t>در برنامه ششم توسعه بر افزایش حجم مالیات ها تاکید شده است و </a:t>
            </a:r>
            <a:r>
              <a:rPr lang="fa-IR" sz="2800" dirty="0" smtClean="0">
                <a:ln w="3175" cmpd="sng">
                  <a:noFill/>
                </a:ln>
                <a:latin typeface="+mj-lt"/>
                <a:ea typeface="+mj-ea"/>
                <a:cs typeface="B Davat" panose="00000400000000000000" pitchFamily="2" charset="-78"/>
              </a:rPr>
              <a:t>این </a:t>
            </a:r>
            <a:r>
              <a:rPr lang="fa-IR" sz="2800" dirty="0">
                <a:ln w="3175" cmpd="sng">
                  <a:noFill/>
                </a:ln>
                <a:latin typeface="+mj-lt"/>
                <a:ea typeface="+mj-ea"/>
                <a:cs typeface="B Davat" panose="00000400000000000000" pitchFamily="2" charset="-78"/>
              </a:rPr>
              <a:t>مساله می تواند سطح رفاه را با توجه هزینه های روزافزون آتش افروزی شایر کشورها در مسان مسلمانان ، کاهش دهد</a:t>
            </a:r>
            <a:endParaRPr lang="en-US" sz="2800" dirty="0">
              <a:ln w="3175" cmpd="sng">
                <a:noFill/>
              </a:ln>
              <a:latin typeface="+mj-lt"/>
              <a:ea typeface="+mj-ea"/>
              <a:cs typeface="B Davat" panose="00000400000000000000" pitchFamily="2" charset="-78"/>
            </a:endParaRPr>
          </a:p>
        </p:txBody>
      </p:sp>
    </p:spTree>
    <p:extLst>
      <p:ext uri="{BB962C8B-B14F-4D97-AF65-F5344CB8AC3E}">
        <p14:creationId xmlns:p14="http://schemas.microsoft.com/office/powerpoint/2010/main" val="2547646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438435323"/>
              </p:ext>
            </p:extLst>
          </p:nvPr>
        </p:nvGraphicFramePr>
        <p:xfrm>
          <a:off x="1" y="189186"/>
          <a:ext cx="11503022" cy="594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3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cs typeface="B Ziba" panose="00000400000000000000" pitchFamily="2" charset="-78"/>
              </a:rPr>
              <a:t>4-تنش های قومی و کاهش سرمایه اجتماعی :</a:t>
            </a:r>
            <a:endParaRPr lang="en-US" dirty="0">
              <a:cs typeface="B Ziba"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023773" y="2100329"/>
            <a:ext cx="4479251" cy="37595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60" y="2100330"/>
            <a:ext cx="5860558" cy="3759557"/>
          </a:xfrm>
          <a:prstGeom prst="rect">
            <a:avLst/>
          </a:prstGeom>
        </p:spPr>
      </p:pic>
    </p:spTree>
    <p:extLst>
      <p:ext uri="{BB962C8B-B14F-4D97-AF65-F5344CB8AC3E}">
        <p14:creationId xmlns:p14="http://schemas.microsoft.com/office/powerpoint/2010/main" val="34167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918952"/>
            <a:ext cx="9825529" cy="3515933"/>
          </a:xfrm>
        </p:spPr>
        <p:txBody>
          <a:bodyPr>
            <a:normAutofit fontScale="90000"/>
          </a:bodyPr>
          <a:lstStyle/>
          <a:p>
            <a:pPr algn="r" rtl="1"/>
            <a:r>
              <a:rPr lang="fa-IR" dirty="0" smtClean="0">
                <a:cs typeface="B Ziba" panose="00000400000000000000" pitchFamily="2" charset="-78"/>
              </a:rPr>
              <a:t>1- پروژه </a:t>
            </a:r>
            <a:r>
              <a:rPr lang="fa-IR" dirty="0">
                <a:cs typeface="B Ziba" panose="00000400000000000000" pitchFamily="2" charset="-78"/>
              </a:rPr>
              <a:t>ایجاد شکاف میان اقوام و مذاهب ایرانی محدود به ماه ها و سال های اخیر نبوده و پیشینه ای به قدمت نظام جمهوری اسلامی دارد، چنان چه با وقوع انقلاب اسلامی شاهد ایجاد بحران هایی در مناطق مرزی و اقلیت نشینی هم چون گنبد، خوزستان، سنندج، پاوه و... بوده </a:t>
            </a:r>
            <a:r>
              <a:rPr lang="fa-IR" dirty="0" smtClean="0">
                <a:cs typeface="B Ziba" panose="00000400000000000000" pitchFamily="2" charset="-78"/>
              </a:rPr>
              <a:t>ایم</a:t>
            </a:r>
            <a:br>
              <a:rPr lang="fa-IR" dirty="0" smtClean="0">
                <a:cs typeface="B Ziba" panose="00000400000000000000" pitchFamily="2" charset="-78"/>
              </a:rPr>
            </a:br>
            <a:r>
              <a:rPr lang="fa-IR" dirty="0" smtClean="0">
                <a:cs typeface="B Ziba" panose="00000400000000000000" pitchFamily="2" charset="-78"/>
              </a:rPr>
              <a:t>2- عوامل بسیاری از جمله فقر ، توزیع ناعادلانه ثروت ؛ اختلافات مذهبی ، اختلافات قومی ، دخالت بیگانگان و ... در بروز تنش های قومی نقش دارد .</a:t>
            </a:r>
            <a:br>
              <a:rPr lang="fa-IR" dirty="0" smtClean="0">
                <a:cs typeface="B Ziba" panose="00000400000000000000" pitchFamily="2" charset="-78"/>
              </a:rPr>
            </a:br>
            <a:r>
              <a:rPr lang="fa-IR" dirty="0" smtClean="0">
                <a:cs typeface="B Ziba" panose="00000400000000000000" pitchFamily="2" charset="-78"/>
              </a:rPr>
              <a:t>3- اعتراض ترک ها ، لرها و اعتراضات مستمر کردها در مرزهای غربی و تقویت اخلافات میان سنی ها و شیعیان و حتی اعتراض کاشانی ها به لهجه بازیگر تلویزیون همگی نشان از حساس شدن قومیت ها و بالارفتن تعصب از یک سو و  به صدا درآمدن زنگ خطر امنیت ملی در داخل کشور است </a:t>
            </a:r>
            <a:br>
              <a:rPr lang="fa-IR" dirty="0" smtClean="0">
                <a:cs typeface="B Ziba" panose="00000400000000000000" pitchFamily="2" charset="-78"/>
              </a:rPr>
            </a:br>
            <a:r>
              <a:rPr lang="fa-IR" dirty="0" smtClean="0">
                <a:cs typeface="B Ziba" panose="00000400000000000000" pitchFamily="2" charset="-78"/>
              </a:rPr>
              <a:t/>
            </a:r>
            <a:br>
              <a:rPr lang="fa-IR" dirty="0" smtClean="0">
                <a:cs typeface="B Ziba" panose="00000400000000000000" pitchFamily="2" charset="-78"/>
              </a:rPr>
            </a:br>
            <a:endParaRPr lang="en-US" dirty="0">
              <a:cs typeface="B Ziba" panose="00000400000000000000" pitchFamily="2" charset="-78"/>
            </a:endParaRPr>
          </a:p>
        </p:txBody>
      </p:sp>
      <p:sp>
        <p:nvSpPr>
          <p:cNvPr id="3" name="Text Placeholder 2"/>
          <p:cNvSpPr>
            <a:spLocks noGrp="1"/>
          </p:cNvSpPr>
          <p:nvPr>
            <p:ph type="body" sz="quarter" idx="13"/>
          </p:nvPr>
        </p:nvSpPr>
        <p:spPr>
          <a:xfrm>
            <a:off x="1291129" y="5256726"/>
            <a:ext cx="10018713" cy="838200"/>
          </a:xfrm>
        </p:spPr>
        <p:txBody>
          <a:bodyPr/>
          <a:lstStyle/>
          <a:p>
            <a:endParaRPr lang="en-US" dirty="0"/>
          </a:p>
        </p:txBody>
      </p:sp>
      <p:sp>
        <p:nvSpPr>
          <p:cNvPr id="4" name="Text Placeholder 3"/>
          <p:cNvSpPr>
            <a:spLocks noGrp="1"/>
          </p:cNvSpPr>
          <p:nvPr>
            <p:ph type="body" idx="1"/>
          </p:nvPr>
        </p:nvSpPr>
        <p:spPr>
          <a:xfrm>
            <a:off x="1484313" y="4420673"/>
            <a:ext cx="10018713" cy="1447800"/>
          </a:xfrm>
        </p:spPr>
        <p:txBody>
          <a:bodyPr/>
          <a:lstStyle/>
          <a:p>
            <a:endParaRPr lang="en-US" dirty="0"/>
          </a:p>
        </p:txBody>
      </p:sp>
    </p:spTree>
    <p:extLst>
      <p:ext uri="{BB962C8B-B14F-4D97-AF65-F5344CB8AC3E}">
        <p14:creationId xmlns:p14="http://schemas.microsoft.com/office/powerpoint/2010/main" val="51610994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52" y="244699"/>
            <a:ext cx="11629623" cy="7294305"/>
          </a:xfrm>
          <a:prstGeom prst="rect">
            <a:avLst/>
          </a:prstGeom>
        </p:spPr>
        <p:txBody>
          <a:bodyPr wrap="square">
            <a:spAutoFit/>
          </a:bodyPr>
          <a:lstStyle/>
          <a:p>
            <a:pPr algn="r" rtl="1"/>
            <a:r>
              <a:rPr lang="fa-IR" b="1" u="sng" dirty="0" smtClean="0">
                <a:effectLst>
                  <a:outerShdw blurRad="38100" dist="38100" dir="2700000" algn="tl">
                    <a:srgbClr val="000000">
                      <a:alpha val="43137"/>
                    </a:srgbClr>
                  </a:outerShdw>
                </a:effectLst>
              </a:rPr>
              <a:t>پیشنهادات اجرایی برای کاهش تنش میان قومیت ها: </a:t>
            </a:r>
          </a:p>
          <a:p>
            <a:pPr algn="r" rtl="1"/>
            <a:r>
              <a:rPr lang="fa-IR" b="1" u="sng" dirty="0" smtClean="0">
                <a:effectLst>
                  <a:outerShdw blurRad="38100" dist="38100" dir="2700000" algn="tl">
                    <a:srgbClr val="000000">
                      <a:alpha val="43137"/>
                    </a:srgbClr>
                  </a:outerShdw>
                </a:effectLst>
              </a:rPr>
              <a:t>لف </a:t>
            </a:r>
            <a:r>
              <a:rPr lang="fa-IR" b="1" u="sng" dirty="0">
                <a:effectLst>
                  <a:outerShdw blurRad="38100" dist="38100" dir="2700000" algn="tl">
                    <a:srgbClr val="000000">
                      <a:alpha val="43137"/>
                    </a:srgbClr>
                  </a:outerShdw>
                </a:effectLst>
              </a:rPr>
              <a:t>:  حوزه ي اقتصاد</a:t>
            </a:r>
            <a:r>
              <a:rPr lang="fa-IR" dirty="0"/>
              <a:t/>
            </a:r>
            <a:br>
              <a:rPr lang="fa-IR" dirty="0"/>
            </a:br>
            <a:r>
              <a:rPr lang="fa-IR" dirty="0"/>
              <a:t>1- مبارزه همه جانبه با فقر و رفع مشكل بيكاري تا مرز ريشه كن كردن آنها</a:t>
            </a:r>
            <a:br>
              <a:rPr lang="fa-IR" dirty="0"/>
            </a:br>
            <a:r>
              <a:rPr lang="fa-IR" dirty="0"/>
              <a:t>2- اجراي سياستهاي عدم تمركز و تدوين سياستها و برنامه هاي منطقه ايي با هدف افزايش سرمايه گذارها در استانها و ايجاد مشاغل ، شانس و فرصتهاي متعادل و امكانات برابر در سراسر كشور </a:t>
            </a:r>
            <a:br>
              <a:rPr lang="fa-IR" dirty="0"/>
            </a:br>
            <a:r>
              <a:rPr lang="fa-IR" dirty="0"/>
              <a:t>3-  تلاش در جهت امكان رشد و توسعه ي مناطق ، متناسب و همگون با مركز</a:t>
            </a:r>
            <a:br>
              <a:rPr lang="fa-IR" dirty="0"/>
            </a:br>
            <a:r>
              <a:rPr lang="fa-IR" dirty="0"/>
              <a:t>4- تعديل و توزيع عادلانه ي درآمد ها بعنوان يكي از ابعاد و محورهاي اصلي توسعه انساني</a:t>
            </a:r>
            <a:br>
              <a:rPr lang="fa-IR" dirty="0"/>
            </a:br>
            <a:r>
              <a:rPr lang="fa-IR" dirty="0"/>
              <a:t>5- خصوصي سازي و واگذاري امور به </a:t>
            </a:r>
            <a:r>
              <a:rPr lang="fa-IR" dirty="0" smtClean="0"/>
              <a:t>مردم</a:t>
            </a:r>
          </a:p>
          <a:p>
            <a:pPr algn="r" rtl="1"/>
            <a:endParaRPr lang="fa-IR" dirty="0"/>
          </a:p>
          <a:p>
            <a:pPr algn="r" rtl="1"/>
            <a:r>
              <a:rPr lang="fa-IR" b="1" i="1" u="sng" dirty="0">
                <a:effectLst>
                  <a:outerShdw blurRad="38100" dist="38100" dir="2700000" algn="tl">
                    <a:srgbClr val="000000">
                      <a:alpha val="43137"/>
                    </a:srgbClr>
                  </a:outerShdw>
                </a:effectLst>
              </a:rPr>
              <a:t>ب: حوزه ي سياست و جامعه</a:t>
            </a:r>
            <a:r>
              <a:rPr lang="fa-IR" dirty="0"/>
              <a:t/>
            </a:r>
            <a:br>
              <a:rPr lang="fa-IR" dirty="0"/>
            </a:br>
            <a:r>
              <a:rPr lang="fa-IR" dirty="0"/>
              <a:t> 1-ايجاد فرصت ، شانس و امكانات متعادل و برابر در سراسر كشور براي تسريع وتسهيل در ارتقاء اجتماعي براي همه ي احاد ملت.</a:t>
            </a:r>
            <a:br>
              <a:rPr lang="fa-IR" dirty="0"/>
            </a:br>
            <a:r>
              <a:rPr lang="fa-IR" dirty="0"/>
              <a:t>2- رفع تبعيض و نابرابري در كسب خدمات اجتماعي و توزيع عادلانه ي فرصتها</a:t>
            </a:r>
            <a:br>
              <a:rPr lang="fa-IR" dirty="0"/>
            </a:br>
            <a:r>
              <a:rPr lang="fa-IR" dirty="0"/>
              <a:t> 3-توجه به مطالبات  اقوام و ايفاي درست تعهدات نسبت به اقوام</a:t>
            </a:r>
            <a:br>
              <a:rPr lang="fa-IR" dirty="0"/>
            </a:br>
            <a:r>
              <a:rPr lang="fa-IR" dirty="0"/>
              <a:t>4- سهيم شدن اقوام در اداره ي جامعه</a:t>
            </a:r>
            <a:r>
              <a:rPr lang="fa-IR" dirty="0" smtClean="0"/>
              <a:t>.</a:t>
            </a:r>
          </a:p>
          <a:p>
            <a:pPr algn="r" rtl="1"/>
            <a:endParaRPr lang="fa-IR" b="1" i="1" u="sng" dirty="0">
              <a:effectLst>
                <a:outerShdw blurRad="38100" dist="38100" dir="2700000" algn="tl">
                  <a:srgbClr val="000000">
                    <a:alpha val="43137"/>
                  </a:srgbClr>
                </a:outerShdw>
              </a:effectLst>
            </a:endParaRPr>
          </a:p>
          <a:p>
            <a:pPr algn="r" rtl="1"/>
            <a:r>
              <a:rPr lang="fa-IR" b="1" i="1" u="sng" dirty="0">
                <a:effectLst>
                  <a:outerShdw blurRad="38100" dist="38100" dir="2700000" algn="tl">
                    <a:srgbClr val="000000">
                      <a:alpha val="43137"/>
                    </a:srgbClr>
                  </a:outerShdw>
                </a:effectLst>
              </a:rPr>
              <a:t>ج: فرهنگ</a:t>
            </a:r>
            <a:r>
              <a:rPr lang="fa-IR" dirty="0"/>
              <a:t/>
            </a:r>
            <a:br>
              <a:rPr lang="fa-IR" dirty="0"/>
            </a:br>
            <a:r>
              <a:rPr lang="fa-IR" dirty="0"/>
              <a:t>1- سياستگزاريهاي صحيح و تدوين و اجراي برنامه هاي مناسب جهت از بين بردن و يا كم رنگ كردن اختلافات و تنش </a:t>
            </a:r>
            <a:r>
              <a:rPr lang="fa-IR" dirty="0" smtClean="0"/>
              <a:t>ها</a:t>
            </a:r>
            <a:r>
              <a:rPr lang="fa-IR" dirty="0"/>
              <a:t/>
            </a:r>
            <a:br>
              <a:rPr lang="fa-IR" dirty="0"/>
            </a:br>
            <a:r>
              <a:rPr lang="fa-IR" dirty="0"/>
              <a:t>2- تاكيد بر گسترش و ترويج مباني ، اصول و تعاليم مشترك اديان و مذاهب  با هدف دستيابي به وفاق و همبستگي ملي و پرهيز از احياء و پرداختن به  موضوعات و مسائل تفرقه انداز و بحث برانگيز</a:t>
            </a:r>
            <a:br>
              <a:rPr lang="fa-IR" dirty="0"/>
            </a:br>
            <a:r>
              <a:rPr lang="fa-IR" dirty="0"/>
              <a:t>3- مواجهه ي صحيح با سوء تفاهم هاي فرهنگي و پرهيز از تحقير فرهنگي.</a:t>
            </a:r>
            <a:br>
              <a:rPr lang="fa-IR" dirty="0"/>
            </a:br>
            <a:r>
              <a:rPr lang="fa-IR" dirty="0"/>
              <a:t>4-  احترام و توجه جدي به شان و كرامت انسانها صرف نظر از ملاحظات قومي و مذهبي.</a:t>
            </a:r>
            <a:endParaRPr lang="fa-IR" dirty="0" smtClean="0"/>
          </a:p>
          <a:p>
            <a:pPr algn="r" rtl="1"/>
            <a:endParaRPr lang="fa-IR" dirty="0"/>
          </a:p>
          <a:p>
            <a:pPr algn="r" rtl="1"/>
            <a:endParaRPr lang="fa-IR" dirty="0" smtClean="0"/>
          </a:p>
          <a:p>
            <a:pPr algn="r" rtl="1"/>
            <a:endParaRPr lang="fa-IR" dirty="0"/>
          </a:p>
          <a:p>
            <a:pPr algn="r" rtl="1"/>
            <a:endParaRPr lang="en-US" dirty="0"/>
          </a:p>
        </p:txBody>
      </p:sp>
    </p:spTree>
    <p:extLst>
      <p:ext uri="{BB962C8B-B14F-4D97-AF65-F5344CB8AC3E}">
        <p14:creationId xmlns:p14="http://schemas.microsoft.com/office/powerpoint/2010/main" val="147840350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Kourosh" panose="00000400000000000000" pitchFamily="2" charset="-78"/>
              </a:rPr>
              <a:t>5- بیکاری گسترده و موج بیکاران دانشی:</a:t>
            </a:r>
            <a:r>
              <a:rPr lang="fa-IR" dirty="0" smtClean="0"/>
              <a:t/>
            </a:r>
            <a:br>
              <a:rPr lang="fa-IR" dirty="0" smtClean="0"/>
            </a:br>
            <a:endParaRPr lang="en-US" dirty="0"/>
          </a:p>
        </p:txBody>
      </p:sp>
      <p:sp>
        <p:nvSpPr>
          <p:cNvPr id="3" name="Content Placeholder 2"/>
          <p:cNvSpPr>
            <a:spLocks noGrp="1"/>
          </p:cNvSpPr>
          <p:nvPr>
            <p:ph idx="1"/>
          </p:nvPr>
        </p:nvSpPr>
        <p:spPr>
          <a:xfrm>
            <a:off x="553792" y="1777285"/>
            <a:ext cx="11423559" cy="4013915"/>
          </a:xfrm>
        </p:spPr>
        <p:txBody>
          <a:bodyPr>
            <a:normAutofit fontScale="85000" lnSpcReduction="20000"/>
          </a:bodyPr>
          <a:lstStyle/>
          <a:p>
            <a:pPr marL="0" indent="0" algn="r" rtl="1">
              <a:buNone/>
            </a:pPr>
            <a:r>
              <a:rPr lang="fa-IR" dirty="0" smtClean="0"/>
              <a:t>نکات مهم </a:t>
            </a:r>
          </a:p>
          <a:p>
            <a:pPr marL="0" indent="0" algn="r" rtl="1">
              <a:buNone/>
            </a:pPr>
            <a:r>
              <a:rPr lang="fa-IR" dirty="0"/>
              <a:t> </a:t>
            </a:r>
            <a:r>
              <a:rPr lang="fa-IR" sz="2800" b="1" dirty="0" smtClean="0">
                <a:cs typeface="B Ziba" panose="00000400000000000000" pitchFamily="2" charset="-78"/>
              </a:rPr>
              <a:t>1- طبق گزارشات و آمارهای موجود نرخ بیکاری در میان تحصیل کردگان دانشگاهی دو برابر نرخ بیکاری افراد با سواد کم می باشد </a:t>
            </a:r>
          </a:p>
          <a:p>
            <a:pPr marL="0" indent="0" algn="r" rtl="1">
              <a:buNone/>
            </a:pPr>
            <a:r>
              <a:rPr lang="fa-IR" sz="2800" b="1" dirty="0" smtClean="0">
                <a:cs typeface="B Ziba" panose="00000400000000000000" pitchFamily="2" charset="-78"/>
              </a:rPr>
              <a:t>2- موج بیکاران دانشی در راه </a:t>
            </a:r>
            <a:r>
              <a:rPr lang="fa-IR" sz="2800" b="1" dirty="0">
                <a:cs typeface="B Ziba" panose="00000400000000000000" pitchFamily="2" charset="-78"/>
              </a:rPr>
              <a:t>است </a:t>
            </a:r>
            <a:r>
              <a:rPr lang="fa-IR" sz="2800" b="1" dirty="0" smtClean="0">
                <a:cs typeface="B Ziba" panose="00000400000000000000" pitchFamily="2" charset="-78"/>
              </a:rPr>
              <a:t>و بشترین </a:t>
            </a:r>
            <a:r>
              <a:rPr lang="fa-IR" sz="2800" b="1" dirty="0">
                <a:cs typeface="B Ziba" panose="00000400000000000000" pitchFamily="2" charset="-78"/>
              </a:rPr>
              <a:t>تعداد بیکاران در رشته </a:t>
            </a:r>
            <a:r>
              <a:rPr lang="fa-IR" sz="2800" b="1" dirty="0" smtClean="0">
                <a:cs typeface="B Ziba" panose="00000400000000000000" pitchFamily="2" charset="-78"/>
              </a:rPr>
              <a:t>های مهندسی</a:t>
            </a:r>
            <a:r>
              <a:rPr lang="fa-IR" sz="2800" b="1" dirty="0">
                <a:cs typeface="B Ziba" panose="00000400000000000000" pitchFamily="2" charset="-78"/>
              </a:rPr>
              <a:t>، ساخت و تولید با 251 هزار و 402 نفر وجود دارد و پس از آن نیز 222 هزار و 112 نفر در رشته های علوم اجتماعی، بازرگانی و حقوق قرار دارند. </a:t>
            </a:r>
            <a:endParaRPr lang="fa-IR" sz="2800" b="1" dirty="0" smtClean="0">
              <a:cs typeface="B Ziba" panose="00000400000000000000" pitchFamily="2" charset="-78"/>
            </a:endParaRPr>
          </a:p>
          <a:p>
            <a:pPr marL="0" indent="0" algn="r" rtl="1">
              <a:buNone/>
            </a:pPr>
            <a:r>
              <a:rPr lang="fa-IR" sz="2800" b="1" dirty="0">
                <a:cs typeface="B Ziba" panose="00000400000000000000" pitchFamily="2" charset="-78"/>
              </a:rPr>
              <a:t>3- رشته حسابداري با9.5درصد دانشجو، مهندسي كامپيوتر با 9 درصد، مديريت با 8.9 درصد، برق با 6.6درصد و حقوق با 5.3 درصد به ترتيب برجمعيت ترين رشته‌ها در كشور به شمار مي‌روند كه بر اين اساس سه رشته از پر جمعيت ترين رشته‌هاي كشور مربوط به علوم انساني </a:t>
            </a:r>
            <a:r>
              <a:rPr lang="fa-IR" sz="2800" b="1" dirty="0" smtClean="0">
                <a:cs typeface="B Ziba" panose="00000400000000000000" pitchFamily="2" charset="-78"/>
              </a:rPr>
              <a:t>است</a:t>
            </a:r>
          </a:p>
          <a:p>
            <a:pPr marL="0" indent="0" algn="r" rtl="1">
              <a:buNone/>
            </a:pPr>
            <a:r>
              <a:rPr lang="fa-IR" sz="2800" b="1" dirty="0">
                <a:cs typeface="B Ziba" panose="00000400000000000000" pitchFamily="2" charset="-78"/>
              </a:rPr>
              <a:t>4 </a:t>
            </a:r>
            <a:r>
              <a:rPr lang="fa-IR" sz="2800" b="1" dirty="0" smtClean="0">
                <a:cs typeface="B Ziba" panose="00000400000000000000" pitchFamily="2" charset="-78"/>
              </a:rPr>
              <a:t>– 40 درصد </a:t>
            </a:r>
            <a:r>
              <a:rPr lang="fa-IR" sz="2800" b="1" dirty="0">
                <a:cs typeface="B Ziba" panose="00000400000000000000" pitchFamily="2" charset="-78"/>
              </a:rPr>
              <a:t>جمعيت دانشجويي كشور در پنج رشته حسابداري، مهندسي كامپيوتر، مديريت، برق، حقوق به تحصيل مشغول هستند</a:t>
            </a:r>
            <a:r>
              <a:rPr lang="fa-IR" sz="2800" b="1" dirty="0" smtClean="0">
                <a:cs typeface="B Ziba" panose="00000400000000000000" pitchFamily="2" charset="-78"/>
              </a:rPr>
              <a:t>.</a:t>
            </a:r>
            <a:endParaRPr lang="en-US" sz="2800" b="1" dirty="0" smtClean="0">
              <a:cs typeface="B Ziba" panose="00000400000000000000" pitchFamily="2" charset="-78"/>
            </a:endParaRPr>
          </a:p>
          <a:p>
            <a:pPr marL="0" indent="0" algn="r" rtl="1">
              <a:buNone/>
            </a:pPr>
            <a:r>
              <a:rPr lang="fa-IR" sz="2800" b="1" dirty="0" smtClean="0">
                <a:cs typeface="B Ziba" panose="00000400000000000000" pitchFamily="2" charset="-78"/>
              </a:rPr>
              <a:t>5- نرخ بیکاری بالاتر جوانان نسبت به نرخ اعلام شده و ریسک پذیری بیشتر جوانان می تواند عاملی در بروز جرایم در جامعه توسط جوانان باشد . </a:t>
            </a:r>
            <a:endParaRPr lang="en-US" sz="2800" b="1" dirty="0">
              <a:cs typeface="B Ziba" panose="00000400000000000000" pitchFamily="2" charset="-78"/>
            </a:endParaRPr>
          </a:p>
        </p:txBody>
      </p:sp>
    </p:spTree>
    <p:extLst>
      <p:ext uri="{BB962C8B-B14F-4D97-AF65-F5344CB8AC3E}">
        <p14:creationId xmlns:p14="http://schemas.microsoft.com/office/powerpoint/2010/main" val="195882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scanews.ir/wp-content/uploads/2014/10/94ee0bf2-ed2a-47e8-9eca-22445ab150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4" y="373487"/>
            <a:ext cx="11423560" cy="636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0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06062"/>
            <a:ext cx="10018713" cy="1352283"/>
          </a:xfrm>
        </p:spPr>
        <p:txBody>
          <a:bodyPr/>
          <a:lstStyle/>
          <a:p>
            <a:r>
              <a:rPr lang="fa-IR" sz="2800" dirty="0" smtClean="0">
                <a:cs typeface="B Ziba" panose="00000400000000000000" pitchFamily="2" charset="-78"/>
              </a:rPr>
              <a:t>با تشکر از حضور شما عزیزان و ضمن تقدیر و تشکر از ریاست محترم سما و همه عزیزانی که با صبر و حوصله خود موجبات دلگرمی ما را فراهم نمودند . </a:t>
            </a:r>
            <a:r>
              <a:rPr lang="fa-IR"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215" y="1558345"/>
            <a:ext cx="11320528" cy="5222381"/>
          </a:xfrm>
          <a:prstGeom prst="rect">
            <a:avLst/>
          </a:prstGeom>
        </p:spPr>
      </p:pic>
    </p:spTree>
    <p:extLst>
      <p:ext uri="{BB962C8B-B14F-4D97-AF65-F5344CB8AC3E}">
        <p14:creationId xmlns:p14="http://schemas.microsoft.com/office/powerpoint/2010/main" val="17333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smtClean="0">
                <a:solidFill>
                  <a:schemeClr val="accent3">
                    <a:lumMod val="75000"/>
                  </a:schemeClr>
                </a:solidFill>
                <a:latin typeface="Algerian" panose="04020705040A02060702" pitchFamily="82" charset="0"/>
              </a:rPr>
              <a:t>پژوهشی در آینده اقتصاد ایران </a:t>
            </a:r>
            <a:endParaRPr lang="en-US" sz="3200" dirty="0">
              <a:solidFill>
                <a:schemeClr val="accent3">
                  <a:lumMod val="75000"/>
                </a:schemeClr>
              </a:solidFill>
              <a:latin typeface="Algerian" panose="04020705040A02060702" pitchFamily="82" charset="0"/>
            </a:endParaRPr>
          </a:p>
        </p:txBody>
      </p:sp>
      <p:pic>
        <p:nvPicPr>
          <p:cNvPr id="4" name="Content Placeholder 3"/>
          <p:cNvPicPr>
            <a:picLocks noGrp="1" noChangeAspect="1"/>
          </p:cNvPicPr>
          <p:nvPr>
            <p:ph idx="1"/>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216174" y="2112135"/>
            <a:ext cx="10286850" cy="436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isometricOffAxis2Left"/>
            <a:lightRig rig="threePt" dir="t"/>
          </a:scene3d>
        </p:spPr>
      </p:pic>
    </p:spTree>
    <p:extLst>
      <p:ext uri="{BB962C8B-B14F-4D97-AF65-F5344CB8AC3E}">
        <p14:creationId xmlns:p14="http://schemas.microsoft.com/office/powerpoint/2010/main" val="283009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3" y="528035"/>
            <a:ext cx="10648523" cy="5681695"/>
          </a:xfrm>
        </p:spPr>
        <p:txBody>
          <a:bodyPr>
            <a:normAutofit fontScale="90000"/>
          </a:bodyPr>
          <a:lstStyle/>
          <a:p>
            <a:pPr rtl="1"/>
            <a:r>
              <a:rPr lang="fa-IR" sz="2800" dirty="0" smtClean="0">
                <a:latin typeface="Adobe Arabic" panose="02040503050201020203" pitchFamily="18" charset="-78"/>
                <a:ea typeface="DotumChe" panose="020B0609000101010101" pitchFamily="49" charset="-127"/>
                <a:cs typeface="Adobe Arabic" panose="02040503050201020203" pitchFamily="18" charset="-78"/>
              </a:rPr>
              <a:t/>
            </a:r>
            <a:br>
              <a:rPr lang="fa-IR" sz="2800" dirty="0" smtClean="0">
                <a:latin typeface="Adobe Arabic" panose="02040503050201020203" pitchFamily="18" charset="-78"/>
                <a:ea typeface="DotumChe" panose="020B0609000101010101" pitchFamily="49" charset="-127"/>
                <a:cs typeface="Adobe Arabic" panose="02040503050201020203" pitchFamily="18" charset="-78"/>
              </a:rPr>
            </a:br>
            <a:r>
              <a:rPr lang="fa-IR" sz="2800" dirty="0" smtClean="0">
                <a:latin typeface="Adobe Arabic" panose="02040503050201020203" pitchFamily="18" charset="-78"/>
                <a:ea typeface="DotumChe" panose="020B0609000101010101" pitchFamily="49" charset="-127"/>
                <a:cs typeface="Adobe Arabic" panose="02040503050201020203" pitchFamily="18" charset="-78"/>
              </a:rPr>
              <a:t>چند سوال؟</a:t>
            </a:r>
            <a:br>
              <a:rPr lang="fa-IR" sz="2800" dirty="0" smtClean="0">
                <a:latin typeface="Adobe Arabic" panose="02040503050201020203" pitchFamily="18" charset="-78"/>
                <a:ea typeface="DotumChe" panose="020B0609000101010101" pitchFamily="49" charset="-127"/>
                <a:cs typeface="Adobe Arabic" panose="02040503050201020203" pitchFamily="18" charset="-78"/>
              </a:rPr>
            </a:br>
            <a:r>
              <a:rPr lang="fa-IR" sz="2800" dirty="0">
                <a:latin typeface="Adobe Arabic" panose="02040503050201020203" pitchFamily="18" charset="-78"/>
                <a:ea typeface="DotumChe" panose="020B0609000101010101" pitchFamily="49" charset="-127"/>
                <a:cs typeface="Adobe Arabic" panose="02040503050201020203" pitchFamily="18" charset="-78"/>
              </a:rPr>
              <a:t/>
            </a:r>
            <a:br>
              <a:rPr lang="fa-IR" sz="2800" dirty="0">
                <a:latin typeface="Adobe Arabic" panose="02040503050201020203" pitchFamily="18" charset="-78"/>
                <a:ea typeface="DotumChe" panose="020B0609000101010101" pitchFamily="49" charset="-127"/>
                <a:cs typeface="Adobe Arabic" panose="02040503050201020203" pitchFamily="18" charset="-78"/>
              </a:rPr>
            </a:br>
            <a:r>
              <a:rPr lang="fa-IR" sz="2800" dirty="0" smtClean="0">
                <a:latin typeface="Adobe Arabic" panose="02040503050201020203" pitchFamily="18" charset="-78"/>
                <a:ea typeface="DotumChe" panose="020B0609000101010101" pitchFamily="49" charset="-127"/>
                <a:cs typeface="Adobe Arabic" panose="02040503050201020203" pitchFamily="18" charset="-78"/>
              </a:rPr>
              <a:t>1- </a:t>
            </a:r>
            <a:r>
              <a:rPr lang="fa-IR" sz="2800" dirty="0" smtClean="0">
                <a:cs typeface="B Morvarid" panose="00000400000000000000" pitchFamily="2" charset="-78"/>
              </a:rPr>
              <a:t>تفاوت </a:t>
            </a:r>
            <a:r>
              <a:rPr lang="fa-IR" sz="2800" dirty="0">
                <a:cs typeface="B Morvarid" panose="00000400000000000000" pitchFamily="2" charset="-78"/>
              </a:rPr>
              <a:t>اصلی عنوان این جلسه با سایر جلساتی که تاکنون برگزار شده است در چیست </a:t>
            </a:r>
            <a:r>
              <a:rPr lang="fa-IR" sz="2800" dirty="0" smtClean="0">
                <a:latin typeface="Adobe Arabic" panose="02040503050201020203" pitchFamily="18" charset="-78"/>
                <a:ea typeface="DotumChe" panose="020B0609000101010101" pitchFamily="49" charset="-127"/>
                <a:cs typeface="Adobe Arabic" panose="02040503050201020203" pitchFamily="18" charset="-78"/>
              </a:rPr>
              <a:t>؟</a:t>
            </a:r>
            <a:br>
              <a:rPr lang="fa-IR" sz="2800" dirty="0" smtClean="0">
                <a:latin typeface="Adobe Arabic" panose="02040503050201020203" pitchFamily="18" charset="-78"/>
                <a:ea typeface="DotumChe" panose="020B0609000101010101" pitchFamily="49" charset="-127"/>
                <a:cs typeface="Adobe Arabic" panose="02040503050201020203" pitchFamily="18" charset="-78"/>
              </a:rPr>
            </a:br>
            <a:r>
              <a:rPr lang="fa-IR" sz="2800" dirty="0" smtClean="0">
                <a:latin typeface="Adobe Arabic" panose="02040503050201020203" pitchFamily="18" charset="-78"/>
                <a:ea typeface="DotumChe" panose="020B0609000101010101" pitchFamily="49" charset="-127"/>
                <a:cs typeface="Adobe Arabic" panose="02040503050201020203" pitchFamily="18" charset="-78"/>
              </a:rPr>
              <a:t/>
            </a:r>
            <a:br>
              <a:rPr lang="fa-IR" sz="2800" dirty="0" smtClean="0">
                <a:latin typeface="Adobe Arabic" panose="02040503050201020203" pitchFamily="18" charset="-78"/>
                <a:ea typeface="DotumChe" panose="020B0609000101010101" pitchFamily="49" charset="-127"/>
                <a:cs typeface="Adobe Arabic" panose="02040503050201020203" pitchFamily="18" charset="-78"/>
              </a:rPr>
            </a:br>
            <a:r>
              <a:rPr lang="fa-IR" sz="2800" dirty="0" smtClean="0">
                <a:latin typeface="Adobe Arabic" panose="02040503050201020203" pitchFamily="18" charset="-78"/>
                <a:ea typeface="DotumChe" panose="020B0609000101010101" pitchFamily="49" charset="-127"/>
                <a:cs typeface="Adobe Arabic" panose="02040503050201020203" pitchFamily="18" charset="-78"/>
              </a:rPr>
              <a:t>2- </a:t>
            </a:r>
            <a:r>
              <a:rPr lang="fa-IR" sz="2800" dirty="0" smtClean="0">
                <a:cs typeface="B Morvarid" panose="00000400000000000000" pitchFamily="2" charset="-78"/>
              </a:rPr>
              <a:t>آیا </a:t>
            </a:r>
            <a:r>
              <a:rPr lang="fa-IR" sz="2800" dirty="0">
                <a:cs typeface="B Morvarid" panose="00000400000000000000" pitchFamily="2" charset="-78"/>
              </a:rPr>
              <a:t>وضعیت فعلی اقتصاد ایران در گذشته قابل پیش بینی بوده است </a:t>
            </a:r>
            <a:r>
              <a:rPr lang="fa-IR" sz="2800" dirty="0" smtClean="0">
                <a:cs typeface="B Morvarid" panose="00000400000000000000" pitchFamily="2" charset="-78"/>
              </a:rPr>
              <a:t>؟؟؟</a:t>
            </a:r>
            <a:br>
              <a:rPr lang="fa-IR" sz="2800" dirty="0" smtClean="0">
                <a:cs typeface="B Morvarid" panose="00000400000000000000" pitchFamily="2" charset="-78"/>
              </a:rPr>
            </a:br>
            <a:r>
              <a:rPr lang="fa-IR" sz="2800" dirty="0" smtClean="0">
                <a:cs typeface="B Morvarid" panose="00000400000000000000" pitchFamily="2" charset="-78"/>
              </a:rPr>
              <a:t/>
            </a:r>
            <a:br>
              <a:rPr lang="fa-IR" sz="2800" dirty="0" smtClean="0">
                <a:cs typeface="B Morvarid" panose="00000400000000000000" pitchFamily="2" charset="-78"/>
              </a:rPr>
            </a:br>
            <a:r>
              <a:rPr lang="fa-IR" sz="2800" dirty="0" smtClean="0">
                <a:cs typeface="B Morvarid" panose="00000400000000000000" pitchFamily="2" charset="-78"/>
              </a:rPr>
              <a:t>3- چگونه می توان از آینده ای حرف زد که هنوز نیامده و اطلاعی از آن در دست نیست؟</a:t>
            </a:r>
            <a:br>
              <a:rPr lang="fa-IR" sz="2800" dirty="0" smtClean="0">
                <a:cs typeface="B Morvarid" panose="00000400000000000000" pitchFamily="2" charset="-78"/>
              </a:rPr>
            </a:br>
            <a:r>
              <a:rPr lang="fa-IR" sz="2800" dirty="0">
                <a:cs typeface="B Morvarid" panose="00000400000000000000" pitchFamily="2" charset="-78"/>
              </a:rPr>
              <a:t> </a:t>
            </a:r>
            <a:r>
              <a:rPr lang="fa-IR" sz="2800" dirty="0" smtClean="0">
                <a:cs typeface="B Morvarid" panose="00000400000000000000" pitchFamily="2" charset="-78"/>
              </a:rPr>
              <a:t/>
            </a:r>
            <a:br>
              <a:rPr lang="fa-IR" sz="2800" dirty="0" smtClean="0">
                <a:cs typeface="B Morvarid" panose="00000400000000000000" pitchFamily="2" charset="-78"/>
              </a:rPr>
            </a:br>
            <a:r>
              <a:rPr lang="fa-IR" sz="2800" dirty="0" smtClean="0">
                <a:cs typeface="B Morvarid" panose="00000400000000000000" pitchFamily="2" charset="-78"/>
              </a:rPr>
              <a:t>4-مهم ترین چالش های آینده اقتصاد ایران کدام است؟</a:t>
            </a:r>
            <a:br>
              <a:rPr lang="fa-IR" sz="2800" dirty="0" smtClean="0">
                <a:cs typeface="B Morvarid" panose="00000400000000000000" pitchFamily="2" charset="-78"/>
              </a:rPr>
            </a:br>
            <a:r>
              <a:rPr lang="fa-IR" sz="2800" dirty="0" smtClean="0">
                <a:cs typeface="B Morvarid" panose="00000400000000000000" pitchFamily="2" charset="-78"/>
              </a:rPr>
              <a:t/>
            </a:r>
            <a:br>
              <a:rPr lang="fa-IR" sz="2800" dirty="0" smtClean="0">
                <a:cs typeface="B Morvarid" panose="00000400000000000000" pitchFamily="2" charset="-78"/>
              </a:rPr>
            </a:br>
            <a:r>
              <a:rPr lang="fa-IR" sz="2800" dirty="0" smtClean="0">
                <a:cs typeface="B Morvarid" panose="00000400000000000000" pitchFamily="2" charset="-78"/>
              </a:rPr>
              <a:t>5- چه نوع تحلیلی در راستای آینده پژوهی در اقتصاد ایران قابل اتکا ست؟</a:t>
            </a:r>
            <a:r>
              <a:rPr lang="en-US" sz="2800" dirty="0">
                <a:cs typeface="B Morvarid" panose="00000400000000000000" pitchFamily="2" charset="-78"/>
              </a:rPr>
              <a:t/>
            </a:r>
            <a:br>
              <a:rPr lang="en-US" sz="2800" dirty="0">
                <a:cs typeface="B Morvarid" panose="00000400000000000000" pitchFamily="2" charset="-78"/>
              </a:rPr>
            </a:br>
            <a:r>
              <a:rPr lang="fa-IR" sz="2700" dirty="0" smtClean="0">
                <a:latin typeface="Adobe Arabic" panose="02040503050201020203" pitchFamily="18" charset="-78"/>
                <a:ea typeface="DotumChe" panose="020B0609000101010101" pitchFamily="49" charset="-127"/>
                <a:cs typeface="Adobe Arabic" panose="02040503050201020203" pitchFamily="18" charset="-78"/>
              </a:rPr>
              <a:t/>
            </a:r>
            <a:br>
              <a:rPr lang="fa-IR" sz="2700" dirty="0" smtClean="0">
                <a:latin typeface="Adobe Arabic" panose="02040503050201020203" pitchFamily="18" charset="-78"/>
                <a:ea typeface="DotumChe" panose="020B0609000101010101" pitchFamily="49" charset="-127"/>
                <a:cs typeface="Adobe Arabic" panose="02040503050201020203" pitchFamily="18" charset="-78"/>
              </a:rPr>
            </a:br>
            <a:r>
              <a:rPr lang="fa-IR" sz="2700" dirty="0" smtClean="0">
                <a:latin typeface="Adobe Arabic" panose="02040503050201020203" pitchFamily="18" charset="-78"/>
                <a:ea typeface="DotumChe" panose="020B0609000101010101" pitchFamily="49" charset="-127"/>
                <a:cs typeface="Adobe Arabic" panose="02040503050201020203" pitchFamily="18" charset="-78"/>
              </a:rPr>
              <a:t/>
            </a:r>
            <a:br>
              <a:rPr lang="fa-IR" sz="2700" dirty="0" smtClean="0">
                <a:latin typeface="Adobe Arabic" panose="02040503050201020203" pitchFamily="18" charset="-78"/>
                <a:ea typeface="DotumChe" panose="020B0609000101010101" pitchFamily="49" charset="-127"/>
                <a:cs typeface="Adobe Arabic" panose="02040503050201020203" pitchFamily="18" charset="-78"/>
              </a:rPr>
            </a:br>
            <a:r>
              <a:rPr lang="fa-IR" sz="2700" dirty="0" smtClean="0">
                <a:latin typeface="Adobe Arabic" panose="02040503050201020203" pitchFamily="18" charset="-78"/>
                <a:ea typeface="DotumChe" panose="020B0609000101010101" pitchFamily="49" charset="-127"/>
                <a:cs typeface="Adobe Arabic" panose="02040503050201020203" pitchFamily="18" charset="-78"/>
              </a:rPr>
              <a:t> </a:t>
            </a:r>
            <a:r>
              <a:rPr lang="fa-IR" dirty="0" smtClean="0"/>
              <a:t/>
            </a:r>
            <a:br>
              <a:rPr lang="fa-IR" dirty="0" smtClean="0"/>
            </a:br>
            <a:endParaRPr lang="en-US" dirty="0">
              <a:cs typeface="B Morvarid" panose="00000400000000000000" pitchFamily="2" charset="-78"/>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73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1" y="2047741"/>
            <a:ext cx="10740980" cy="1893194"/>
          </a:xfrm>
        </p:spPr>
        <p:txBody>
          <a:bodyPr>
            <a:noAutofit/>
          </a:bodyPr>
          <a:lstStyle/>
          <a:p>
            <a:pPr algn="r" rtl="1"/>
            <a:r>
              <a:rPr lang="fa-IR" sz="2800" dirty="0" smtClean="0">
                <a:solidFill>
                  <a:srgbClr val="FF0000"/>
                </a:solidFill>
                <a:latin typeface="Adobe Arabic" panose="02040503050201020203" pitchFamily="18" charset="-78"/>
                <a:cs typeface="Adobe Arabic" panose="02040503050201020203" pitchFamily="18" charset="-78"/>
              </a:rPr>
              <a:t>چند نکته:</a:t>
            </a:r>
            <a:r>
              <a:rPr lang="fa-IR" sz="2800" dirty="0" smtClean="0">
                <a:latin typeface="Adobe Arabic" panose="02040503050201020203" pitchFamily="18" charset="-78"/>
                <a:cs typeface="Adobe Arabic" panose="02040503050201020203" pitchFamily="18" charset="-78"/>
              </a:rPr>
              <a:t/>
            </a:r>
            <a:br>
              <a:rPr lang="fa-IR" sz="2800"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1-آینده همین امروز ساخته می شود و حاصل اجتماع ذهنیت های پنهان آحاد جامعه می باشد. در واقع ذهنیت مشترک امروزی آینده ما را خواهد ساخت. </a:t>
            </a:r>
            <a:br>
              <a:rPr lang="fa-IR" sz="2800" b="1"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
            </a:r>
            <a:br>
              <a:rPr lang="fa-IR" sz="2800" b="1" dirty="0" smtClean="0">
                <a:latin typeface="Adobe Arabic" panose="02040503050201020203" pitchFamily="18" charset="-78"/>
                <a:cs typeface="Adobe Arabic" panose="02040503050201020203" pitchFamily="18" charset="-78"/>
              </a:rPr>
            </a:br>
            <a:r>
              <a:rPr lang="fa-IR" sz="2800" b="1" dirty="0">
                <a:latin typeface="Adobe Arabic" panose="02040503050201020203" pitchFamily="18" charset="-78"/>
                <a:cs typeface="Adobe Arabic" panose="02040503050201020203" pitchFamily="18" charset="-78"/>
              </a:rPr>
              <a:t> </a:t>
            </a:r>
            <a:r>
              <a:rPr lang="fa-IR" sz="2800" b="1" dirty="0" smtClean="0">
                <a:latin typeface="Adobe Arabic" panose="02040503050201020203" pitchFamily="18" charset="-78"/>
                <a:cs typeface="Adobe Arabic" panose="02040503050201020203" pitchFamily="18" charset="-78"/>
              </a:rPr>
              <a:t>2- طبق نظر </a:t>
            </a:r>
            <a:r>
              <a:rPr lang="fa-IR" sz="2800" b="1" dirty="0">
                <a:latin typeface="Adobe Arabic" panose="02040503050201020203" pitchFamily="18" charset="-78"/>
                <a:cs typeface="Adobe Arabic" panose="02040503050201020203" pitchFamily="18" charset="-78"/>
              </a:rPr>
              <a:t>سنجی </a:t>
            </a:r>
            <a:r>
              <a:rPr lang="fa-IR" sz="2800" b="1" dirty="0" smtClean="0">
                <a:latin typeface="Adobe Arabic" panose="02040503050201020203" pitchFamily="18" charset="-78"/>
                <a:cs typeface="Adobe Arabic" panose="02040503050201020203" pitchFamily="18" charset="-78"/>
              </a:rPr>
              <a:t>های به عمل آمده دغدغه های اجتماعی و اقتصادی رتبه اول و رتبه دوم  را در آینده پژوهی وضعیت آینده کشور را به خود اختصاص داده است. </a:t>
            </a:r>
            <a:br>
              <a:rPr lang="fa-IR" sz="2800" b="1"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
            </a:r>
            <a:br>
              <a:rPr lang="fa-IR" sz="2800" b="1"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3- ده مورد اول از میان صد مورد دغدغه مشترک افراد جامعه در سال جاری به ترتیب شامل موارد زیر می باشد :</a:t>
            </a:r>
            <a:br>
              <a:rPr lang="fa-IR" sz="2800" b="1"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
            </a:r>
            <a:br>
              <a:rPr lang="fa-IR" sz="2800" b="1" dirty="0" smtClean="0">
                <a:latin typeface="Adobe Arabic" panose="02040503050201020203" pitchFamily="18" charset="-78"/>
                <a:cs typeface="Adobe Arabic" panose="02040503050201020203" pitchFamily="18" charset="-78"/>
              </a:rPr>
            </a:br>
            <a:r>
              <a:rPr lang="fa-IR" sz="2800" b="1" dirty="0" smtClean="0">
                <a:latin typeface="Adobe Arabic" panose="02040503050201020203" pitchFamily="18" charset="-78"/>
                <a:cs typeface="Adobe Arabic" panose="02040503050201020203" pitchFamily="18" charset="-78"/>
              </a:rPr>
              <a:t>پرونده هسته ای ایران- سرطان- آلودگی هوای کلان شهرها- قیمت نفت- وضعیت سفره های آبی- داعش- حشکسالی – بیماری های ناشی از آلودگی – یاس و سرخوردگی جوانان</a:t>
            </a:r>
            <a:endParaRPr lang="en-US" sz="2800" b="1" dirty="0">
              <a:latin typeface="Adobe Arabic" panose="02040503050201020203" pitchFamily="18" charset="-78"/>
              <a:cs typeface="Adobe Arabic" panose="02040503050201020203" pitchFamily="18" charset="-78"/>
            </a:endParaRPr>
          </a:p>
        </p:txBody>
      </p:sp>
      <p:sp>
        <p:nvSpPr>
          <p:cNvPr id="3" name="Text Placeholder 2"/>
          <p:cNvSpPr>
            <a:spLocks noGrp="1"/>
          </p:cNvSpPr>
          <p:nvPr>
            <p:ph type="body" idx="1"/>
          </p:nvPr>
        </p:nvSpPr>
        <p:spPr>
          <a:xfrm>
            <a:off x="1484312" y="5679582"/>
            <a:ext cx="10018713" cy="111617"/>
          </a:xfrm>
        </p:spPr>
        <p:txBody>
          <a:bodyPr>
            <a:normAutofit fontScale="25000" lnSpcReduction="20000"/>
          </a:bodyPr>
          <a:lstStyle/>
          <a:p>
            <a:endParaRPr lang="en-US" dirty="0"/>
          </a:p>
        </p:txBody>
      </p:sp>
    </p:spTree>
    <p:extLst>
      <p:ext uri="{BB962C8B-B14F-4D97-AF65-F5344CB8AC3E}">
        <p14:creationId xmlns:p14="http://schemas.microsoft.com/office/powerpoint/2010/main" val="2177136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60228"/>
          </a:xfrm>
        </p:spPr>
        <p:txBody>
          <a:bodyPr>
            <a:normAutofit/>
          </a:bodyPr>
          <a:lstStyle/>
          <a:p>
            <a:pPr algn="r" rtl="1"/>
            <a:r>
              <a:rPr lang="fa-IR" sz="1200" dirty="0" smtClean="0">
                <a:cs typeface="B Morvarid" panose="00000400000000000000" pitchFamily="2" charset="-78"/>
              </a:rPr>
              <a:t>سال 1393</a:t>
            </a:r>
            <a:endParaRPr lang="en-US" sz="1200" dirty="0">
              <a:cs typeface="B Morvarid"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64178" y="891863"/>
            <a:ext cx="8240233" cy="5105400"/>
          </a:xfrm>
          <a:prstGeom prst="rect">
            <a:avLst/>
          </a:prstGeom>
        </p:spPr>
      </p:pic>
    </p:spTree>
    <p:extLst>
      <p:ext uri="{BB962C8B-B14F-4D97-AF65-F5344CB8AC3E}">
        <p14:creationId xmlns:p14="http://schemas.microsoft.com/office/powerpoint/2010/main" val="27402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851" y="520995"/>
            <a:ext cx="10728251" cy="4901610"/>
          </a:xfrm>
          <a:prstGeom prst="rect">
            <a:avLst/>
          </a:prstGeom>
        </p:spPr>
      </p:pic>
      <p:sp>
        <p:nvSpPr>
          <p:cNvPr id="2" name="Title 1"/>
          <p:cNvSpPr>
            <a:spLocks noGrp="1"/>
          </p:cNvSpPr>
          <p:nvPr>
            <p:ph type="title"/>
          </p:nvPr>
        </p:nvSpPr>
        <p:spPr/>
        <p:txBody>
          <a:bodyPr>
            <a:normAutofit/>
          </a:bodyPr>
          <a:lstStyle/>
          <a:p>
            <a:pPr algn="r" rtl="1"/>
            <a:r>
              <a:rPr lang="fa-IR" sz="1600" dirty="0" smtClean="0">
                <a:latin typeface="MoolBoran" panose="020B0100010101010101" pitchFamily="34" charset="0"/>
              </a:rPr>
              <a:t>سال 1393</a:t>
            </a:r>
            <a:endParaRPr lang="en-US" sz="1600" dirty="0">
              <a:latin typeface="MoolBoran" panose="020B0100010101010101" pitchFamily="34" charset="0"/>
              <a:cs typeface="MoolBoran" panose="020B0100010101010101" pitchFamily="34"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67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595423"/>
            <a:ext cx="10018711" cy="584791"/>
          </a:xfrm>
        </p:spPr>
        <p:txBody>
          <a:bodyPr>
            <a:normAutofit/>
          </a:bodyPr>
          <a:lstStyle/>
          <a:p>
            <a:pPr algn="r" rtl="1"/>
            <a:r>
              <a:rPr lang="fa-IR" dirty="0" smtClean="0"/>
              <a:t>سال 1394</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86854" y="1180214"/>
            <a:ext cx="10385947" cy="5326912"/>
          </a:xfrm>
          <a:prstGeom prst="rect">
            <a:avLst/>
          </a:prstGeom>
        </p:spPr>
      </p:pic>
    </p:spTree>
    <p:extLst>
      <p:ext uri="{BB962C8B-B14F-4D97-AF65-F5344CB8AC3E}">
        <p14:creationId xmlns:p14="http://schemas.microsoft.com/office/powerpoint/2010/main" val="16959852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46" y="180303"/>
            <a:ext cx="11384924" cy="6608673"/>
          </a:xfrm>
          <a:prstGeom prst="rect">
            <a:avLst/>
          </a:prstGeom>
        </p:spPr>
      </p:pic>
    </p:spTree>
    <p:extLst>
      <p:ext uri="{BB962C8B-B14F-4D97-AF65-F5344CB8AC3E}">
        <p14:creationId xmlns:p14="http://schemas.microsoft.com/office/powerpoint/2010/main" val="27651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801</TotalTime>
  <Words>1001</Words>
  <Application>Microsoft Office PowerPoint</Application>
  <PresentationFormat>Widescreen</PresentationFormat>
  <Paragraphs>52</Paragraphs>
  <Slides>27</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27</vt:i4>
      </vt:variant>
    </vt:vector>
  </HeadingPairs>
  <TitlesOfParts>
    <vt:vector size="47" baseType="lpstr">
      <vt:lpstr>DotumChe</vt:lpstr>
      <vt:lpstr>Adobe Arabic</vt:lpstr>
      <vt:lpstr>Adobe Devanagari</vt:lpstr>
      <vt:lpstr>Algerian</vt:lpstr>
      <vt:lpstr>Arabic Typesetting</vt:lpstr>
      <vt:lpstr>Arial</vt:lpstr>
      <vt:lpstr>B Davat</vt:lpstr>
      <vt:lpstr>B Kourosh</vt:lpstr>
      <vt:lpstr>B Morvarid</vt:lpstr>
      <vt:lpstr>B Paatch</vt:lpstr>
      <vt:lpstr>B Vahid</vt:lpstr>
      <vt:lpstr>B Ziba</vt:lpstr>
      <vt:lpstr>Corbel</vt:lpstr>
      <vt:lpstr>Ferdosi</vt:lpstr>
      <vt:lpstr>IPT.Farnaz</vt:lpstr>
      <vt:lpstr>IPT.Roya</vt:lpstr>
      <vt:lpstr>IranNastaliq</vt:lpstr>
      <vt:lpstr>MoolBoran</vt:lpstr>
      <vt:lpstr>Tahoma</vt:lpstr>
      <vt:lpstr>Parallax</vt:lpstr>
      <vt:lpstr>PowerPoint Presentation</vt:lpstr>
      <vt:lpstr> بسم الله الرحمن الرحیم </vt:lpstr>
      <vt:lpstr>پژوهشی در آینده اقتصاد ایران </vt:lpstr>
      <vt:lpstr> چند سوال؟  1- تفاوت اصلی عنوان این جلسه با سایر جلساتی که تاکنون برگزار شده است در چیست ؟  2- آیا وضعیت فعلی اقتصاد ایران در گذشته قابل پیش بینی بوده است ؟؟؟  3- چگونه می توان از آینده ای حرف زد که هنوز نیامده و اطلاعی از آن در دست نیست؟   4-مهم ترین چالش های آینده اقتصاد ایران کدام است؟  5- چه نوع تحلیلی در راستای آینده پژوهی در اقتصاد ایران قابل اتکا ست؟     </vt:lpstr>
      <vt:lpstr>چند نکته: 1-آینده همین امروز ساخته می شود و حاصل اجتماع ذهنیت های پنهان آحاد جامعه می باشد. در واقع ذهنیت مشترک امروزی آینده ما را خواهد ساخت.    2- طبق نظر سنجی های به عمل آمده دغدغه های اجتماعی و اقتصادی رتبه اول و رتبه دوم  را در آینده پژوهی وضعیت آینده کشور را به خود اختصاص داده است.   3- ده مورد اول از میان صد مورد دغدغه مشترک افراد جامعه در سال جاری به ترتیب شامل موارد زیر می باشد :  پرونده هسته ای ایران- سرطان- آلودگی هوای کلان شهرها- قیمت نفت- وضعیت سفره های آبی- داعش- حشکسالی – بیماری های ناشی از آلودگی – یاس و سرخوردگی جوانان</vt:lpstr>
      <vt:lpstr>سال 1393</vt:lpstr>
      <vt:lpstr>سال 1393</vt:lpstr>
      <vt:lpstr>سال 1394</vt:lpstr>
      <vt:lpstr>PowerPoint Presentation</vt:lpstr>
      <vt:lpstr>درادامه به بررسی مهم ترین مسایل در آینده کشور می پردازیم .  مهمترین این موضوعات از نظر این حقیر شامل موارد زیر می باشد. 1- مساله آب 2-مساله جمعیت 3-مساله انرژی و قیمت نفت  4- مساله قوم گرایی و تنش میان اقوام و کاهش سرمایه اجتماعی 5-مساله بیکاران دانشی  </vt:lpstr>
      <vt:lpstr>1- بررسی ابعاد مساله خشکسالی در ایران و آینده کشور در صورت تداوم روند کنونی:  الف- جنگ آینده بر سر منابع آبی است نه منابع انرژی ب- با توجه به تکثر قومیت ها در ایران هر گونه تضاد منافع در میان قومیت ها می تواند به تنشی اساسی در کشور بدل شود  ج- توجه بیش از حد به بخش کشاورزی در طول برنامه های توسعه پنج گانه تاکنون خسارات جبران ناپذیری بر منابع آبی کشور وارد کرده است  د- سهم بالغ بر نود درصدی مصرف بخش کشاورزی از آب و هدر رفت بالغ بر 70 درصدی آب در این بخش  ه- 6500 روستا در کشور بدون آب و بوسیله تانکر آبرسانی می شود.  و – پیش بینی می شود تا سال 2045 تقاضای آب در خاورمیانه 60 درصد افزایش یابد اما طبق مطالعات منابع آب شیرین در سال 2050 کمتر از 10 درصد میزان فعلی است.  ز- مرکز تحقیقات ناسا ایران را جزو 45 کشور با روند خشکسالی می داند که خشکلسالی آن از سال 1392 شروع شده است  س- در دنیا 70 درصد تولید محصولات کشاورزی با روش دیم است و 30 درصد آبیاری می‌شود اما در ایران حداکثر 10 درصد تولید محصولات، دیم است و 90 درصد آبیاری می‌شود.  خ- ایران در مرحله سوم خشکسالی موسوم به خشکسالی هیدرولوژیکی قرار دارد.  </vt:lpstr>
      <vt:lpstr>PowerPoint Presentation</vt:lpstr>
      <vt:lpstr>راهکارهای برون رفت از بحران آب: </vt:lpstr>
      <vt:lpstr>2- مساله جمعیت </vt:lpstr>
      <vt:lpstr>PowerPoint Presentation</vt:lpstr>
      <vt:lpstr>PowerPoint Presentation</vt:lpstr>
      <vt:lpstr>برخی از آثار و پیامدهای کاهش جمعیت عبارتند از:  1. عدم رشد و توسعه اقتصادی 2. پیری و بی نشاطی جمعیت  3. آسیب های اخلاقی و تربیتی  4. انقطاع نسل بشر   5.  اختلال در جامعه پذیری و ارتباطات اجتماعی بچه های خانواده های کم جمعیت 6. هزینه‌ی نگه‌داری سالمندان  7. کاهش جمعیت؛ بخش کشاورزی و تأثیر مستقیم آن بر رونق اقتصادی کشور 8- ضعیف شدن نیروی دفاعی کشور</vt:lpstr>
      <vt:lpstr>3- بحران نفت و انرژی و آینده ایران   1- کاهش 50‌درصدی قیمت نفت در شش ماه گذشته نه‌تنها اخبار مربوط به حوزه بودجه را تحت‌الشعاع قرار داد، بلکه بازار ارز و بازار سهام را نیز دچار نوسان کرد که رهاورد آن برای دلار صعودی و برای بازار سرمایه نزولی بود.   2- پرداخت یارانه‌های انرژی و نرخ پایین مالیات بر انرژی در بسیاری از کشورهای در حال توسعه که اقتصادی وابسته به نفت دارند وجود دارد و باعث آسیب‌پذیر شدن اقتصاد و نظام مالی آنها شده است.  3- در کشورهای توسعه‌یافته سهم صادرات از تولید ناخالص داخلی بالاتر از 45 درصد و در کشورهای در حال ‌توسعه حدود 35 درصد است. اما این شاخص برای کشور ما بدون احتساب صادرات نفت خام زیر 10 درصد است.  4- </vt:lpstr>
      <vt:lpstr>وابستگی بودجه‌ی عمومی به منابع نفتی در سال 1379، در حدود 68 درصد بود. این مقدار به تدریج کاهش یافت و در سال 1383 به پایین‌ترین رقم در بازه‌ی زمانی 1379 تا 1389، یعنی 43.3 درصد رسید. از سال 1384 وابستگی بودجه به نفت افزایش یافت؛ به گونه‌ای که در سال 1385 این وابستگی به بالاترین رقم خود یعنی حدود 70 درصد رسید. </vt:lpstr>
      <vt:lpstr>وضعیت کنونی اقتصاد کشور با توجه به کاهش قیمت نفت بر تاکید دولت بر افزایش مالیات ها برای تامین هزینه ها دلالت دارد. </vt:lpstr>
      <vt:lpstr>PowerPoint Presentation</vt:lpstr>
      <vt:lpstr>4-تنش های قومی و کاهش سرمایه اجتماعی :</vt:lpstr>
      <vt:lpstr>1- پروژه ایجاد شکاف میان اقوام و مذاهب ایرانی محدود به ماه ها و سال های اخیر نبوده و پیشینه ای به قدمت نظام جمهوری اسلامی دارد، چنان چه با وقوع انقلاب اسلامی شاهد ایجاد بحران هایی در مناطق مرزی و اقلیت نشینی هم چون گنبد، خوزستان، سنندج، پاوه و... بوده ایم 2- عوامل بسیاری از جمله فقر ، توزیع ناعادلانه ثروت ؛ اختلافات مذهبی ، اختلافات قومی ، دخالت بیگانگان و ... در بروز تنش های قومی نقش دارد . 3- اعتراض ترک ها ، لرها و اعتراضات مستمر کردها در مرزهای غربی و تقویت اخلافات میان سنی ها و شیعیان و حتی اعتراض کاشانی ها به لهجه بازیگر تلویزیون همگی نشان از حساس شدن قومیت ها و بالارفتن تعصب از یک سو و  به صدا درآمدن زنگ خطر امنیت ملی در داخل کشور است   </vt:lpstr>
      <vt:lpstr>PowerPoint Presentation</vt:lpstr>
      <vt:lpstr>5- بیکاری گسترده و موج بیکاران دانشی: </vt:lpstr>
      <vt:lpstr>PowerPoint Presentation</vt:lpstr>
      <vt:lpstr>با تشکر از حضور شما عزیزان و ضمن تقدیر و تشکر از ریاست محترم سما و همه عزیزانی که با صبر و حوصله خود موجبات دلگرمی ما را فراهم نمودند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zabih pc</dc:creator>
  <cp:lastModifiedBy>zabih pc</cp:lastModifiedBy>
  <cp:revision>50</cp:revision>
  <dcterms:created xsi:type="dcterms:W3CDTF">2015-12-07T17:30:38Z</dcterms:created>
  <dcterms:modified xsi:type="dcterms:W3CDTF">2015-12-19T05:53:21Z</dcterms:modified>
</cp:coreProperties>
</file>